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59" r:id="rId3"/>
    <p:sldId id="256" r:id="rId4"/>
    <p:sldId id="287" r:id="rId5"/>
    <p:sldId id="283" r:id="rId6"/>
    <p:sldId id="284" r:id="rId7"/>
    <p:sldId id="285" r:id="rId8"/>
    <p:sldId id="286" r:id="rId9"/>
    <p:sldId id="269" r:id="rId10"/>
    <p:sldId id="290" r:id="rId11"/>
    <p:sldId id="291" r:id="rId12"/>
    <p:sldId id="261" r:id="rId13"/>
    <p:sldId id="262" r:id="rId14"/>
    <p:sldId id="263" r:id="rId15"/>
    <p:sldId id="264" r:id="rId16"/>
    <p:sldId id="265" r:id="rId17"/>
    <p:sldId id="266" r:id="rId18"/>
    <p:sldId id="267" r:id="rId19"/>
    <p:sldId id="268" r:id="rId20"/>
    <p:sldId id="271" r:id="rId21"/>
    <p:sldId id="272" r:id="rId22"/>
    <p:sldId id="273" r:id="rId23"/>
    <p:sldId id="274" r:id="rId24"/>
    <p:sldId id="292" r:id="rId25"/>
    <p:sldId id="278"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en Patel" initials="DP" lastIdx="12" clrIdx="0">
    <p:extLst>
      <p:ext uri="{19B8F6BF-5375-455C-9EA6-DF929625EA0E}">
        <p15:presenceInfo xmlns:p15="http://schemas.microsoft.com/office/powerpoint/2012/main" userId="Deepen Pat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1"/>
  </p:normalViewPr>
  <p:slideViewPr>
    <p:cSldViewPr snapToGrid="0" snapToObjects="1">
      <p:cViewPr varScale="1">
        <p:scale>
          <a:sx n="91" d="100"/>
          <a:sy n="91" d="100"/>
        </p:scale>
        <p:origin x="840"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8T16:14:36.324" idx="1">
    <p:pos x="3478" y="540"/>
    <p:text>Qualitative Test:
Visually see that there is not much difference between the salaries of the positions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9-28T16:40:25.886" idx="2">
    <p:pos x="6262" y="1156"/>
    <p:text>All P-Values are above 0.05 which suggests that the Null Hypothesis is true.</p:text>
    <p:extLst>
      <p:ext uri="{C676402C-5697-4E1C-873F-D02D1690AC5C}">
        <p15:threadingInfo xmlns:p15="http://schemas.microsoft.com/office/powerpoint/2012/main" timeZoneBias="240"/>
      </p:ext>
    </p:extLst>
  </p:cm>
  <p:cm authorId="1" dt="2019-09-28T16:45:11.445" idx="3">
    <p:pos x="6414" y="3348"/>
    <p:text>A 0.99 P-Value for Point Guard suggest the average Point Guard Salary is almost identical to League's Average Salary</p:text>
    <p:extLst>
      <p:ext uri="{C676402C-5697-4E1C-873F-D02D1690AC5C}">
        <p15:threadingInfo xmlns:p15="http://schemas.microsoft.com/office/powerpoint/2012/main" timeZoneBias="240"/>
      </p:ext>
    </p:extLst>
  </p:cm>
  <p:cm authorId="1" dt="2019-09-28T20:14:38.757" idx="7">
    <p:pos x="6412" y="3550"/>
    <p:text>Shooting Guard position's P-Value is low but not even close enough to the 0.05 threshold to reject our Null Hypothesis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9-28T20:10:08.553" idx="4">
    <p:pos x="4876" y="706"/>
    <p:text>ANOVA Test shows that there are no differences in the salaries between NBA player's positions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9-28T20:11:03.135" idx="5">
    <p:pos x="5872" y="1306"/>
    <p:text>Comparing salary distribution for Centers versus distribution for all NBA Players</p:text>
    <p:extLst>
      <p:ext uri="{C676402C-5697-4E1C-873F-D02D1690AC5C}">
        <p15:threadingInfo xmlns:p15="http://schemas.microsoft.com/office/powerpoint/2012/main" timeZoneBias="240"/>
      </p:ext>
    </p:extLst>
  </p:cm>
  <p:cm authorId="1" dt="2019-09-28T20:12:40.605" idx="6">
    <p:pos x="5878" y="1534"/>
    <p:text>Comparing the two histograms show that there is not much difference between the two distributions</p:text>
    <p:extLst>
      <p:ext uri="{C676402C-5697-4E1C-873F-D02D1690AC5C}">
        <p15:threadingInfo xmlns:p15="http://schemas.microsoft.com/office/powerpoint/2012/main" timeZoneBias="240"/>
      </p:ext>
    </p:extLst>
  </p:cm>
  <p:cm authorId="1" dt="2019-09-28T20:19:02.166" idx="8">
    <p:pos x="5878" y="1750"/>
    <p:text>The central tendency measured by the means shown with the verticle blue and red dashed lines suggests that the Centers have a tendency to get paid a little more just by looking at them visually. However, we know by the T-test that there is no significant difference.</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9-28T20:24:21.532" idx="9">
    <p:pos x="5848" y="1162"/>
    <p:text>The verticle dashed lines in this case for the Power Forwards suggests that they have a tendency to get paid a little less just by looking at them visually.</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9-28T20:27:08.238" idx="10">
    <p:pos x="5902" y="1222"/>
    <p:text>The verticle dashed lines in this case for the Small Forwards suggests that they have a tendency to get paid a little more just by looking at them visually.</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9-28T20:27:43.977" idx="11">
    <p:pos x="5890" y="1210"/>
    <p:text>The verticle dashed lines are overlapping in this case for the Point Guards which suggests that they have a tendency to get paid pretty much the same as the league average</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9-28T20:29:05.485" idx="12">
    <p:pos x="5860" y="1234"/>
    <p:text>The verticle dashed lines in this case for the Shooting Guards suggests that they have a tendency to get paid less just by looking at them visually.</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76971B-1BF1-9743-BBAC-CE013D85246A}" type="datetimeFigureOut">
              <a:rPr lang="en-US" smtClean="0"/>
              <a:t>9/30/19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AAA2F-BB9C-A543-B65E-D4B2166F0A28}" type="slidenum">
              <a:rPr lang="en-US" smtClean="0"/>
              <a:t>‹#›</a:t>
            </a:fld>
            <a:endParaRPr lang="en-US"/>
          </a:p>
        </p:txBody>
      </p:sp>
    </p:spTree>
    <p:extLst>
      <p:ext uri="{BB962C8B-B14F-4D97-AF65-F5344CB8AC3E}">
        <p14:creationId xmlns:p14="http://schemas.microsoft.com/office/powerpoint/2010/main" val="2943781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BAAA2F-BB9C-A543-B65E-D4B2166F0A28}" type="slidenum">
              <a:rPr lang="en-US" smtClean="0"/>
              <a:t>1</a:t>
            </a:fld>
            <a:endParaRPr lang="en-US"/>
          </a:p>
        </p:txBody>
      </p:sp>
    </p:spTree>
    <p:extLst>
      <p:ext uri="{BB962C8B-B14F-4D97-AF65-F5344CB8AC3E}">
        <p14:creationId xmlns:p14="http://schemas.microsoft.com/office/powerpoint/2010/main" val="2691089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advice do we give young people with dreams of being a rich athlete?? Which sport? What strategy?</a:t>
            </a:r>
          </a:p>
        </p:txBody>
      </p:sp>
      <p:sp>
        <p:nvSpPr>
          <p:cNvPr id="4" name="Slide Number Placeholder 3"/>
          <p:cNvSpPr>
            <a:spLocks noGrp="1"/>
          </p:cNvSpPr>
          <p:nvPr>
            <p:ph type="sldNum" sz="quarter" idx="5"/>
          </p:nvPr>
        </p:nvSpPr>
        <p:spPr/>
        <p:txBody>
          <a:bodyPr/>
          <a:lstStyle/>
          <a:p>
            <a:fld id="{34BAAA2F-BB9C-A543-B65E-D4B2166F0A28}" type="slidenum">
              <a:rPr lang="en-US" smtClean="0"/>
              <a:t>24</a:t>
            </a:fld>
            <a:endParaRPr lang="en-US"/>
          </a:p>
        </p:txBody>
      </p:sp>
    </p:spTree>
    <p:extLst>
      <p:ext uri="{BB962C8B-B14F-4D97-AF65-F5344CB8AC3E}">
        <p14:creationId xmlns:p14="http://schemas.microsoft.com/office/powerpoint/2010/main" val="152705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advice do we give young people with dreams of being a rich athlete?? Which sport? What strategy?</a:t>
            </a:r>
          </a:p>
        </p:txBody>
      </p:sp>
      <p:sp>
        <p:nvSpPr>
          <p:cNvPr id="4" name="Slide Number Placeholder 3"/>
          <p:cNvSpPr>
            <a:spLocks noGrp="1"/>
          </p:cNvSpPr>
          <p:nvPr>
            <p:ph type="sldNum" sz="quarter" idx="5"/>
          </p:nvPr>
        </p:nvSpPr>
        <p:spPr/>
        <p:txBody>
          <a:bodyPr/>
          <a:lstStyle/>
          <a:p>
            <a:fld id="{34BAAA2F-BB9C-A543-B65E-D4B2166F0A28}" type="slidenum">
              <a:rPr lang="en-US" smtClean="0"/>
              <a:t>2</a:t>
            </a:fld>
            <a:endParaRPr lang="en-US"/>
          </a:p>
        </p:txBody>
      </p:sp>
    </p:spTree>
    <p:extLst>
      <p:ext uri="{BB962C8B-B14F-4D97-AF65-F5344CB8AC3E}">
        <p14:creationId xmlns:p14="http://schemas.microsoft.com/office/powerpoint/2010/main" val="346975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bar graph of professional sports league revenue, world and then USA.  Based on this graphic, you’d expect </a:t>
            </a:r>
          </a:p>
        </p:txBody>
      </p:sp>
      <p:sp>
        <p:nvSpPr>
          <p:cNvPr id="4" name="Slide Number Placeholder 3"/>
          <p:cNvSpPr>
            <a:spLocks noGrp="1"/>
          </p:cNvSpPr>
          <p:nvPr>
            <p:ph type="sldNum" sz="quarter" idx="5"/>
          </p:nvPr>
        </p:nvSpPr>
        <p:spPr/>
        <p:txBody>
          <a:bodyPr/>
          <a:lstStyle/>
          <a:p>
            <a:fld id="{34BAAA2F-BB9C-A543-B65E-D4B2166F0A28}" type="slidenum">
              <a:rPr lang="en-US" smtClean="0"/>
              <a:t>3</a:t>
            </a:fld>
            <a:endParaRPr lang="en-US"/>
          </a:p>
        </p:txBody>
      </p:sp>
    </p:spTree>
    <p:extLst>
      <p:ext uri="{BB962C8B-B14F-4D97-AF65-F5344CB8AC3E}">
        <p14:creationId xmlns:p14="http://schemas.microsoft.com/office/powerpoint/2010/main" val="3225558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bar graph of professional sports league revenue, world and then USA.  Based on this graphic, you’d expect </a:t>
            </a:r>
          </a:p>
        </p:txBody>
      </p:sp>
      <p:sp>
        <p:nvSpPr>
          <p:cNvPr id="4" name="Slide Number Placeholder 3"/>
          <p:cNvSpPr>
            <a:spLocks noGrp="1"/>
          </p:cNvSpPr>
          <p:nvPr>
            <p:ph type="sldNum" sz="quarter" idx="5"/>
          </p:nvPr>
        </p:nvSpPr>
        <p:spPr/>
        <p:txBody>
          <a:bodyPr/>
          <a:lstStyle/>
          <a:p>
            <a:fld id="{34BAAA2F-BB9C-A543-B65E-D4B2166F0A28}" type="slidenum">
              <a:rPr lang="en-US" smtClean="0"/>
              <a:t>4</a:t>
            </a:fld>
            <a:endParaRPr lang="en-US"/>
          </a:p>
        </p:txBody>
      </p:sp>
    </p:spTree>
    <p:extLst>
      <p:ext uri="{BB962C8B-B14F-4D97-AF65-F5344CB8AC3E}">
        <p14:creationId xmlns:p14="http://schemas.microsoft.com/office/powerpoint/2010/main" val="88028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bar graph of professional sports league revenue, world and then USA.  Based on this graphic, you’d expect </a:t>
            </a:r>
          </a:p>
        </p:txBody>
      </p:sp>
      <p:sp>
        <p:nvSpPr>
          <p:cNvPr id="4" name="Slide Number Placeholder 3"/>
          <p:cNvSpPr>
            <a:spLocks noGrp="1"/>
          </p:cNvSpPr>
          <p:nvPr>
            <p:ph type="sldNum" sz="quarter" idx="5"/>
          </p:nvPr>
        </p:nvSpPr>
        <p:spPr/>
        <p:txBody>
          <a:bodyPr/>
          <a:lstStyle/>
          <a:p>
            <a:fld id="{34BAAA2F-BB9C-A543-B65E-D4B2166F0A28}" type="slidenum">
              <a:rPr lang="en-US" smtClean="0"/>
              <a:t>5</a:t>
            </a:fld>
            <a:endParaRPr lang="en-US"/>
          </a:p>
        </p:txBody>
      </p:sp>
    </p:spTree>
    <p:extLst>
      <p:ext uri="{BB962C8B-B14F-4D97-AF65-F5344CB8AC3E}">
        <p14:creationId xmlns:p14="http://schemas.microsoft.com/office/powerpoint/2010/main" val="90124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bar graph of professional sports league revenue, world and then USA.  Based on this graphic, you’d expect </a:t>
            </a:r>
          </a:p>
        </p:txBody>
      </p:sp>
      <p:sp>
        <p:nvSpPr>
          <p:cNvPr id="4" name="Slide Number Placeholder 3"/>
          <p:cNvSpPr>
            <a:spLocks noGrp="1"/>
          </p:cNvSpPr>
          <p:nvPr>
            <p:ph type="sldNum" sz="quarter" idx="5"/>
          </p:nvPr>
        </p:nvSpPr>
        <p:spPr/>
        <p:txBody>
          <a:bodyPr/>
          <a:lstStyle/>
          <a:p>
            <a:fld id="{34BAAA2F-BB9C-A543-B65E-D4B2166F0A28}" type="slidenum">
              <a:rPr lang="en-US" smtClean="0"/>
              <a:t>6</a:t>
            </a:fld>
            <a:endParaRPr lang="en-US"/>
          </a:p>
        </p:txBody>
      </p:sp>
    </p:spTree>
    <p:extLst>
      <p:ext uri="{BB962C8B-B14F-4D97-AF65-F5344CB8AC3E}">
        <p14:creationId xmlns:p14="http://schemas.microsoft.com/office/powerpoint/2010/main" val="2306593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advice do we give young people with dreams of being a rich athlete?? Which sport? What strategy?</a:t>
            </a:r>
          </a:p>
        </p:txBody>
      </p:sp>
      <p:sp>
        <p:nvSpPr>
          <p:cNvPr id="4" name="Slide Number Placeholder 3"/>
          <p:cNvSpPr>
            <a:spLocks noGrp="1"/>
          </p:cNvSpPr>
          <p:nvPr>
            <p:ph type="sldNum" sz="quarter" idx="5"/>
          </p:nvPr>
        </p:nvSpPr>
        <p:spPr/>
        <p:txBody>
          <a:bodyPr/>
          <a:lstStyle/>
          <a:p>
            <a:fld id="{34BAAA2F-BB9C-A543-B65E-D4B2166F0A28}" type="slidenum">
              <a:rPr lang="en-US" smtClean="0"/>
              <a:t>7</a:t>
            </a:fld>
            <a:endParaRPr lang="en-US"/>
          </a:p>
        </p:txBody>
      </p:sp>
    </p:spTree>
    <p:extLst>
      <p:ext uri="{BB962C8B-B14F-4D97-AF65-F5344CB8AC3E}">
        <p14:creationId xmlns:p14="http://schemas.microsoft.com/office/powerpoint/2010/main" val="256042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advice do we give young people with dreams of being a rich athlete?? Which sport? What strategy?</a:t>
            </a:r>
          </a:p>
        </p:txBody>
      </p:sp>
      <p:sp>
        <p:nvSpPr>
          <p:cNvPr id="4" name="Slide Number Placeholder 3"/>
          <p:cNvSpPr>
            <a:spLocks noGrp="1"/>
          </p:cNvSpPr>
          <p:nvPr>
            <p:ph type="sldNum" sz="quarter" idx="5"/>
          </p:nvPr>
        </p:nvSpPr>
        <p:spPr/>
        <p:txBody>
          <a:bodyPr/>
          <a:lstStyle/>
          <a:p>
            <a:fld id="{34BAAA2F-BB9C-A543-B65E-D4B2166F0A28}" type="slidenum">
              <a:rPr lang="en-US" smtClean="0"/>
              <a:t>8</a:t>
            </a:fld>
            <a:endParaRPr lang="en-US"/>
          </a:p>
        </p:txBody>
      </p:sp>
    </p:spTree>
    <p:extLst>
      <p:ext uri="{BB962C8B-B14F-4D97-AF65-F5344CB8AC3E}">
        <p14:creationId xmlns:p14="http://schemas.microsoft.com/office/powerpoint/2010/main" val="1597709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bar graph of professional sports league revenue, world and then USA.  Based on this graphic, you’d expect </a:t>
            </a:r>
          </a:p>
        </p:txBody>
      </p:sp>
      <p:sp>
        <p:nvSpPr>
          <p:cNvPr id="4" name="Slide Number Placeholder 3"/>
          <p:cNvSpPr>
            <a:spLocks noGrp="1"/>
          </p:cNvSpPr>
          <p:nvPr>
            <p:ph type="sldNum" sz="quarter" idx="5"/>
          </p:nvPr>
        </p:nvSpPr>
        <p:spPr/>
        <p:txBody>
          <a:bodyPr/>
          <a:lstStyle/>
          <a:p>
            <a:fld id="{34BAAA2F-BB9C-A543-B65E-D4B2166F0A28}" type="slidenum">
              <a:rPr lang="en-US" smtClean="0"/>
              <a:t>11</a:t>
            </a:fld>
            <a:endParaRPr lang="en-US"/>
          </a:p>
        </p:txBody>
      </p:sp>
    </p:spTree>
    <p:extLst>
      <p:ext uri="{BB962C8B-B14F-4D97-AF65-F5344CB8AC3E}">
        <p14:creationId xmlns:p14="http://schemas.microsoft.com/office/powerpoint/2010/main" val="3962533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5C41-D89F-9144-9622-D50EC5BAC7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1DABBF-EA7B-574A-BA6C-A4B2166AEB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1FDB3F-053C-1E48-BD7D-C899FC609E86}"/>
              </a:ext>
            </a:extLst>
          </p:cNvPr>
          <p:cNvSpPr>
            <a:spLocks noGrp="1"/>
          </p:cNvSpPr>
          <p:nvPr>
            <p:ph type="dt" sz="half" idx="10"/>
          </p:nvPr>
        </p:nvSpPr>
        <p:spPr/>
        <p:txBody>
          <a:bodyPr/>
          <a:lstStyle/>
          <a:p>
            <a:fld id="{58D67C1B-C5DC-DC45-8F8B-53BB8D541787}" type="datetimeFigureOut">
              <a:rPr lang="en-US" smtClean="0"/>
              <a:t>9/30/19</a:t>
            </a:fld>
            <a:endParaRPr lang="en-US"/>
          </a:p>
        </p:txBody>
      </p:sp>
      <p:sp>
        <p:nvSpPr>
          <p:cNvPr id="5" name="Footer Placeholder 4">
            <a:extLst>
              <a:ext uri="{FF2B5EF4-FFF2-40B4-BE49-F238E27FC236}">
                <a16:creationId xmlns:a16="http://schemas.microsoft.com/office/drawing/2014/main" id="{81D845ED-BD97-A343-83CD-F1B630B30E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FD088-4F4F-D646-9426-6A0C2A721A89}"/>
              </a:ext>
            </a:extLst>
          </p:cNvPr>
          <p:cNvSpPr>
            <a:spLocks noGrp="1"/>
          </p:cNvSpPr>
          <p:nvPr>
            <p:ph type="sldNum" sz="quarter" idx="12"/>
          </p:nvPr>
        </p:nvSpPr>
        <p:spPr/>
        <p:txBody>
          <a:bodyPr/>
          <a:lstStyle/>
          <a:p>
            <a:fld id="{85C6E708-F9CD-A448-BB0E-A6C201881D1D}" type="slidenum">
              <a:rPr lang="en-US" smtClean="0"/>
              <a:t>‹#›</a:t>
            </a:fld>
            <a:endParaRPr lang="en-US"/>
          </a:p>
        </p:txBody>
      </p:sp>
    </p:spTree>
    <p:extLst>
      <p:ext uri="{BB962C8B-B14F-4D97-AF65-F5344CB8AC3E}">
        <p14:creationId xmlns:p14="http://schemas.microsoft.com/office/powerpoint/2010/main" val="6670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ACF8-95CF-074F-AF80-67300105C8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7038AD-2A88-DB43-883D-BADB75E9F8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7D781-8E4E-C040-A13B-FE7AAA4088E6}"/>
              </a:ext>
            </a:extLst>
          </p:cNvPr>
          <p:cNvSpPr>
            <a:spLocks noGrp="1"/>
          </p:cNvSpPr>
          <p:nvPr>
            <p:ph type="dt" sz="half" idx="10"/>
          </p:nvPr>
        </p:nvSpPr>
        <p:spPr/>
        <p:txBody>
          <a:bodyPr/>
          <a:lstStyle/>
          <a:p>
            <a:fld id="{58D67C1B-C5DC-DC45-8F8B-53BB8D541787}" type="datetimeFigureOut">
              <a:rPr lang="en-US" smtClean="0"/>
              <a:t>9/30/19</a:t>
            </a:fld>
            <a:endParaRPr lang="en-US"/>
          </a:p>
        </p:txBody>
      </p:sp>
      <p:sp>
        <p:nvSpPr>
          <p:cNvPr id="5" name="Footer Placeholder 4">
            <a:extLst>
              <a:ext uri="{FF2B5EF4-FFF2-40B4-BE49-F238E27FC236}">
                <a16:creationId xmlns:a16="http://schemas.microsoft.com/office/drawing/2014/main" id="{6B6C94BF-A215-804E-B9CD-F44CB8979C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2DB68-42F7-B542-8358-5E9E08B1181D}"/>
              </a:ext>
            </a:extLst>
          </p:cNvPr>
          <p:cNvSpPr>
            <a:spLocks noGrp="1"/>
          </p:cNvSpPr>
          <p:nvPr>
            <p:ph type="sldNum" sz="quarter" idx="12"/>
          </p:nvPr>
        </p:nvSpPr>
        <p:spPr/>
        <p:txBody>
          <a:bodyPr/>
          <a:lstStyle/>
          <a:p>
            <a:fld id="{85C6E708-F9CD-A448-BB0E-A6C201881D1D}" type="slidenum">
              <a:rPr lang="en-US" smtClean="0"/>
              <a:t>‹#›</a:t>
            </a:fld>
            <a:endParaRPr lang="en-US"/>
          </a:p>
        </p:txBody>
      </p:sp>
    </p:spTree>
    <p:extLst>
      <p:ext uri="{BB962C8B-B14F-4D97-AF65-F5344CB8AC3E}">
        <p14:creationId xmlns:p14="http://schemas.microsoft.com/office/powerpoint/2010/main" val="373472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D7CDDC-CD29-9247-87FD-E10F63367C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87D96E-1314-804D-A12B-73C4EEF621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E4F11-ECD6-C14F-B286-01B2D16DA50C}"/>
              </a:ext>
            </a:extLst>
          </p:cNvPr>
          <p:cNvSpPr>
            <a:spLocks noGrp="1"/>
          </p:cNvSpPr>
          <p:nvPr>
            <p:ph type="dt" sz="half" idx="10"/>
          </p:nvPr>
        </p:nvSpPr>
        <p:spPr/>
        <p:txBody>
          <a:bodyPr/>
          <a:lstStyle/>
          <a:p>
            <a:fld id="{58D67C1B-C5DC-DC45-8F8B-53BB8D541787}" type="datetimeFigureOut">
              <a:rPr lang="en-US" smtClean="0"/>
              <a:t>9/30/19</a:t>
            </a:fld>
            <a:endParaRPr lang="en-US"/>
          </a:p>
        </p:txBody>
      </p:sp>
      <p:sp>
        <p:nvSpPr>
          <p:cNvPr id="5" name="Footer Placeholder 4">
            <a:extLst>
              <a:ext uri="{FF2B5EF4-FFF2-40B4-BE49-F238E27FC236}">
                <a16:creationId xmlns:a16="http://schemas.microsoft.com/office/drawing/2014/main" id="{B098E880-B042-1F4E-BAB4-B2B6F2887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91021-611E-EA41-B7AF-589350C9A429}"/>
              </a:ext>
            </a:extLst>
          </p:cNvPr>
          <p:cNvSpPr>
            <a:spLocks noGrp="1"/>
          </p:cNvSpPr>
          <p:nvPr>
            <p:ph type="sldNum" sz="quarter" idx="12"/>
          </p:nvPr>
        </p:nvSpPr>
        <p:spPr/>
        <p:txBody>
          <a:bodyPr/>
          <a:lstStyle/>
          <a:p>
            <a:fld id="{85C6E708-F9CD-A448-BB0E-A6C201881D1D}" type="slidenum">
              <a:rPr lang="en-US" smtClean="0"/>
              <a:t>‹#›</a:t>
            </a:fld>
            <a:endParaRPr lang="en-US"/>
          </a:p>
        </p:txBody>
      </p:sp>
    </p:spTree>
    <p:extLst>
      <p:ext uri="{BB962C8B-B14F-4D97-AF65-F5344CB8AC3E}">
        <p14:creationId xmlns:p14="http://schemas.microsoft.com/office/powerpoint/2010/main" val="3609101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A5EEA-AC7E-0E4D-AE5B-DA895AB007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AE63D6-4FD5-0B4F-80E3-199DE5269E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889E2-5689-5A42-8875-B2C46E70937D}"/>
              </a:ext>
            </a:extLst>
          </p:cNvPr>
          <p:cNvSpPr>
            <a:spLocks noGrp="1"/>
          </p:cNvSpPr>
          <p:nvPr>
            <p:ph type="dt" sz="half" idx="10"/>
          </p:nvPr>
        </p:nvSpPr>
        <p:spPr/>
        <p:txBody>
          <a:bodyPr/>
          <a:lstStyle/>
          <a:p>
            <a:fld id="{58D67C1B-C5DC-DC45-8F8B-53BB8D541787}" type="datetimeFigureOut">
              <a:rPr lang="en-US" smtClean="0"/>
              <a:t>9/30/19</a:t>
            </a:fld>
            <a:endParaRPr lang="en-US"/>
          </a:p>
        </p:txBody>
      </p:sp>
      <p:sp>
        <p:nvSpPr>
          <p:cNvPr id="5" name="Footer Placeholder 4">
            <a:extLst>
              <a:ext uri="{FF2B5EF4-FFF2-40B4-BE49-F238E27FC236}">
                <a16:creationId xmlns:a16="http://schemas.microsoft.com/office/drawing/2014/main" id="{C12178B4-EE6E-7E41-B87F-38DD33CFC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CCD823-BC85-B241-9800-11398D094948}"/>
              </a:ext>
            </a:extLst>
          </p:cNvPr>
          <p:cNvSpPr>
            <a:spLocks noGrp="1"/>
          </p:cNvSpPr>
          <p:nvPr>
            <p:ph type="sldNum" sz="quarter" idx="12"/>
          </p:nvPr>
        </p:nvSpPr>
        <p:spPr/>
        <p:txBody>
          <a:bodyPr/>
          <a:lstStyle/>
          <a:p>
            <a:fld id="{85C6E708-F9CD-A448-BB0E-A6C201881D1D}" type="slidenum">
              <a:rPr lang="en-US" smtClean="0"/>
              <a:t>‹#›</a:t>
            </a:fld>
            <a:endParaRPr lang="en-US"/>
          </a:p>
        </p:txBody>
      </p:sp>
    </p:spTree>
    <p:extLst>
      <p:ext uri="{BB962C8B-B14F-4D97-AF65-F5344CB8AC3E}">
        <p14:creationId xmlns:p14="http://schemas.microsoft.com/office/powerpoint/2010/main" val="33944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9BB22-0471-6041-8663-3D0998F3D5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8680CD-F827-BB42-B5C4-8B07EED266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210189-1234-EC4A-9FF0-DC90B7FD77DD}"/>
              </a:ext>
            </a:extLst>
          </p:cNvPr>
          <p:cNvSpPr>
            <a:spLocks noGrp="1"/>
          </p:cNvSpPr>
          <p:nvPr>
            <p:ph type="dt" sz="half" idx="10"/>
          </p:nvPr>
        </p:nvSpPr>
        <p:spPr/>
        <p:txBody>
          <a:bodyPr/>
          <a:lstStyle/>
          <a:p>
            <a:fld id="{58D67C1B-C5DC-DC45-8F8B-53BB8D541787}" type="datetimeFigureOut">
              <a:rPr lang="en-US" smtClean="0"/>
              <a:t>9/30/19</a:t>
            </a:fld>
            <a:endParaRPr lang="en-US"/>
          </a:p>
        </p:txBody>
      </p:sp>
      <p:sp>
        <p:nvSpPr>
          <p:cNvPr id="5" name="Footer Placeholder 4">
            <a:extLst>
              <a:ext uri="{FF2B5EF4-FFF2-40B4-BE49-F238E27FC236}">
                <a16:creationId xmlns:a16="http://schemas.microsoft.com/office/drawing/2014/main" id="{83FF55BB-0BFA-3447-82B2-5B54DBFC27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36AF6-5647-D64E-BA1E-1BAE64CFCEC2}"/>
              </a:ext>
            </a:extLst>
          </p:cNvPr>
          <p:cNvSpPr>
            <a:spLocks noGrp="1"/>
          </p:cNvSpPr>
          <p:nvPr>
            <p:ph type="sldNum" sz="quarter" idx="12"/>
          </p:nvPr>
        </p:nvSpPr>
        <p:spPr/>
        <p:txBody>
          <a:bodyPr/>
          <a:lstStyle/>
          <a:p>
            <a:fld id="{85C6E708-F9CD-A448-BB0E-A6C201881D1D}" type="slidenum">
              <a:rPr lang="en-US" smtClean="0"/>
              <a:t>‹#›</a:t>
            </a:fld>
            <a:endParaRPr lang="en-US"/>
          </a:p>
        </p:txBody>
      </p:sp>
    </p:spTree>
    <p:extLst>
      <p:ext uri="{BB962C8B-B14F-4D97-AF65-F5344CB8AC3E}">
        <p14:creationId xmlns:p14="http://schemas.microsoft.com/office/powerpoint/2010/main" val="326360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57949-134F-C347-AC53-6587EB95B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5CD38F-7370-244F-813E-ECDE885C3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7A2772-B58D-D546-9735-0D58E206CE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88D5E9-7F4B-244E-B48B-8A1C89475CD3}"/>
              </a:ext>
            </a:extLst>
          </p:cNvPr>
          <p:cNvSpPr>
            <a:spLocks noGrp="1"/>
          </p:cNvSpPr>
          <p:nvPr>
            <p:ph type="dt" sz="half" idx="10"/>
          </p:nvPr>
        </p:nvSpPr>
        <p:spPr/>
        <p:txBody>
          <a:bodyPr/>
          <a:lstStyle/>
          <a:p>
            <a:fld id="{58D67C1B-C5DC-DC45-8F8B-53BB8D541787}" type="datetimeFigureOut">
              <a:rPr lang="en-US" smtClean="0"/>
              <a:t>9/30/19</a:t>
            </a:fld>
            <a:endParaRPr lang="en-US"/>
          </a:p>
        </p:txBody>
      </p:sp>
      <p:sp>
        <p:nvSpPr>
          <p:cNvPr id="6" name="Footer Placeholder 5">
            <a:extLst>
              <a:ext uri="{FF2B5EF4-FFF2-40B4-BE49-F238E27FC236}">
                <a16:creationId xmlns:a16="http://schemas.microsoft.com/office/drawing/2014/main" id="{F8EB206D-816D-244B-90EB-8D29EE819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EFBC4-B0A6-1C43-BF38-01B8F67058E5}"/>
              </a:ext>
            </a:extLst>
          </p:cNvPr>
          <p:cNvSpPr>
            <a:spLocks noGrp="1"/>
          </p:cNvSpPr>
          <p:nvPr>
            <p:ph type="sldNum" sz="quarter" idx="12"/>
          </p:nvPr>
        </p:nvSpPr>
        <p:spPr/>
        <p:txBody>
          <a:bodyPr/>
          <a:lstStyle/>
          <a:p>
            <a:fld id="{85C6E708-F9CD-A448-BB0E-A6C201881D1D}" type="slidenum">
              <a:rPr lang="en-US" smtClean="0"/>
              <a:t>‹#›</a:t>
            </a:fld>
            <a:endParaRPr lang="en-US"/>
          </a:p>
        </p:txBody>
      </p:sp>
    </p:spTree>
    <p:extLst>
      <p:ext uri="{BB962C8B-B14F-4D97-AF65-F5344CB8AC3E}">
        <p14:creationId xmlns:p14="http://schemas.microsoft.com/office/powerpoint/2010/main" val="320680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1ECDF-A613-BB4A-93A6-18B2B6C6AE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31A254-9702-0A4C-B4EC-300D09C3C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04A48A-CCC7-B741-9A83-6B0974CBA8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08B789-6C77-5E49-9104-66D60F0255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CBAEC-EBB7-844E-BF5B-DF3A33FF5C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986941-A3DE-4049-AF5B-40EC80942751}"/>
              </a:ext>
            </a:extLst>
          </p:cNvPr>
          <p:cNvSpPr>
            <a:spLocks noGrp="1"/>
          </p:cNvSpPr>
          <p:nvPr>
            <p:ph type="dt" sz="half" idx="10"/>
          </p:nvPr>
        </p:nvSpPr>
        <p:spPr/>
        <p:txBody>
          <a:bodyPr/>
          <a:lstStyle/>
          <a:p>
            <a:fld id="{58D67C1B-C5DC-DC45-8F8B-53BB8D541787}" type="datetimeFigureOut">
              <a:rPr lang="en-US" smtClean="0"/>
              <a:t>9/30/19</a:t>
            </a:fld>
            <a:endParaRPr lang="en-US"/>
          </a:p>
        </p:txBody>
      </p:sp>
      <p:sp>
        <p:nvSpPr>
          <p:cNvPr id="8" name="Footer Placeholder 7">
            <a:extLst>
              <a:ext uri="{FF2B5EF4-FFF2-40B4-BE49-F238E27FC236}">
                <a16:creationId xmlns:a16="http://schemas.microsoft.com/office/drawing/2014/main" id="{888E6267-5A68-6842-B247-5DBB3BE888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398EA-59C3-7142-9353-5D158369EBD2}"/>
              </a:ext>
            </a:extLst>
          </p:cNvPr>
          <p:cNvSpPr>
            <a:spLocks noGrp="1"/>
          </p:cNvSpPr>
          <p:nvPr>
            <p:ph type="sldNum" sz="quarter" idx="12"/>
          </p:nvPr>
        </p:nvSpPr>
        <p:spPr/>
        <p:txBody>
          <a:bodyPr/>
          <a:lstStyle/>
          <a:p>
            <a:fld id="{85C6E708-F9CD-A448-BB0E-A6C201881D1D}" type="slidenum">
              <a:rPr lang="en-US" smtClean="0"/>
              <a:t>‹#›</a:t>
            </a:fld>
            <a:endParaRPr lang="en-US"/>
          </a:p>
        </p:txBody>
      </p:sp>
    </p:spTree>
    <p:extLst>
      <p:ext uri="{BB962C8B-B14F-4D97-AF65-F5344CB8AC3E}">
        <p14:creationId xmlns:p14="http://schemas.microsoft.com/office/powerpoint/2010/main" val="149190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A827-2231-7B42-A0B9-C234E51040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38489E-D1F7-6842-BD62-F6B4129A6D04}"/>
              </a:ext>
            </a:extLst>
          </p:cNvPr>
          <p:cNvSpPr>
            <a:spLocks noGrp="1"/>
          </p:cNvSpPr>
          <p:nvPr>
            <p:ph type="dt" sz="half" idx="10"/>
          </p:nvPr>
        </p:nvSpPr>
        <p:spPr/>
        <p:txBody>
          <a:bodyPr/>
          <a:lstStyle/>
          <a:p>
            <a:fld id="{58D67C1B-C5DC-DC45-8F8B-53BB8D541787}" type="datetimeFigureOut">
              <a:rPr lang="en-US" smtClean="0"/>
              <a:t>9/30/19</a:t>
            </a:fld>
            <a:endParaRPr lang="en-US"/>
          </a:p>
        </p:txBody>
      </p:sp>
      <p:sp>
        <p:nvSpPr>
          <p:cNvPr id="4" name="Footer Placeholder 3">
            <a:extLst>
              <a:ext uri="{FF2B5EF4-FFF2-40B4-BE49-F238E27FC236}">
                <a16:creationId xmlns:a16="http://schemas.microsoft.com/office/drawing/2014/main" id="{D85AC470-3C84-B044-9F03-F793B06003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0F65FE-BA0D-DD4D-ACEA-E990B2F6335D}"/>
              </a:ext>
            </a:extLst>
          </p:cNvPr>
          <p:cNvSpPr>
            <a:spLocks noGrp="1"/>
          </p:cNvSpPr>
          <p:nvPr>
            <p:ph type="sldNum" sz="quarter" idx="12"/>
          </p:nvPr>
        </p:nvSpPr>
        <p:spPr/>
        <p:txBody>
          <a:bodyPr/>
          <a:lstStyle/>
          <a:p>
            <a:fld id="{85C6E708-F9CD-A448-BB0E-A6C201881D1D}" type="slidenum">
              <a:rPr lang="en-US" smtClean="0"/>
              <a:t>‹#›</a:t>
            </a:fld>
            <a:endParaRPr lang="en-US"/>
          </a:p>
        </p:txBody>
      </p:sp>
    </p:spTree>
    <p:extLst>
      <p:ext uri="{BB962C8B-B14F-4D97-AF65-F5344CB8AC3E}">
        <p14:creationId xmlns:p14="http://schemas.microsoft.com/office/powerpoint/2010/main" val="2135149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659A92-BC0A-B543-BDE9-2BF54B3F1BE2}"/>
              </a:ext>
            </a:extLst>
          </p:cNvPr>
          <p:cNvSpPr>
            <a:spLocks noGrp="1"/>
          </p:cNvSpPr>
          <p:nvPr>
            <p:ph type="dt" sz="half" idx="10"/>
          </p:nvPr>
        </p:nvSpPr>
        <p:spPr/>
        <p:txBody>
          <a:bodyPr/>
          <a:lstStyle/>
          <a:p>
            <a:fld id="{58D67C1B-C5DC-DC45-8F8B-53BB8D541787}" type="datetimeFigureOut">
              <a:rPr lang="en-US" smtClean="0"/>
              <a:t>9/30/19</a:t>
            </a:fld>
            <a:endParaRPr lang="en-US"/>
          </a:p>
        </p:txBody>
      </p:sp>
      <p:sp>
        <p:nvSpPr>
          <p:cNvPr id="3" name="Footer Placeholder 2">
            <a:extLst>
              <a:ext uri="{FF2B5EF4-FFF2-40B4-BE49-F238E27FC236}">
                <a16:creationId xmlns:a16="http://schemas.microsoft.com/office/drawing/2014/main" id="{1BCE6ACD-6C0C-4B4D-A8A1-703D0A75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5D1F4D-5017-BF43-9C34-F2E849D60923}"/>
              </a:ext>
            </a:extLst>
          </p:cNvPr>
          <p:cNvSpPr>
            <a:spLocks noGrp="1"/>
          </p:cNvSpPr>
          <p:nvPr>
            <p:ph type="sldNum" sz="quarter" idx="12"/>
          </p:nvPr>
        </p:nvSpPr>
        <p:spPr/>
        <p:txBody>
          <a:bodyPr/>
          <a:lstStyle/>
          <a:p>
            <a:fld id="{85C6E708-F9CD-A448-BB0E-A6C201881D1D}" type="slidenum">
              <a:rPr lang="en-US" smtClean="0"/>
              <a:t>‹#›</a:t>
            </a:fld>
            <a:endParaRPr lang="en-US"/>
          </a:p>
        </p:txBody>
      </p:sp>
    </p:spTree>
    <p:extLst>
      <p:ext uri="{BB962C8B-B14F-4D97-AF65-F5344CB8AC3E}">
        <p14:creationId xmlns:p14="http://schemas.microsoft.com/office/powerpoint/2010/main" val="429460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45764-D088-7F43-BC51-36BA738F8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6D7CC0-390D-A041-B8CB-E042798911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1FFE4E-61D5-614C-B2C6-A793DC1BB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FCD2CB-322B-E04C-9CA4-689A1B277A4A}"/>
              </a:ext>
            </a:extLst>
          </p:cNvPr>
          <p:cNvSpPr>
            <a:spLocks noGrp="1"/>
          </p:cNvSpPr>
          <p:nvPr>
            <p:ph type="dt" sz="half" idx="10"/>
          </p:nvPr>
        </p:nvSpPr>
        <p:spPr/>
        <p:txBody>
          <a:bodyPr/>
          <a:lstStyle/>
          <a:p>
            <a:fld id="{58D67C1B-C5DC-DC45-8F8B-53BB8D541787}" type="datetimeFigureOut">
              <a:rPr lang="en-US" smtClean="0"/>
              <a:t>9/30/19</a:t>
            </a:fld>
            <a:endParaRPr lang="en-US"/>
          </a:p>
        </p:txBody>
      </p:sp>
      <p:sp>
        <p:nvSpPr>
          <p:cNvPr id="6" name="Footer Placeholder 5">
            <a:extLst>
              <a:ext uri="{FF2B5EF4-FFF2-40B4-BE49-F238E27FC236}">
                <a16:creationId xmlns:a16="http://schemas.microsoft.com/office/drawing/2014/main" id="{B602FDE5-93F6-134A-9EB8-5A5017212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3DA635-549F-ED4E-9E3E-92C7E165154B}"/>
              </a:ext>
            </a:extLst>
          </p:cNvPr>
          <p:cNvSpPr>
            <a:spLocks noGrp="1"/>
          </p:cNvSpPr>
          <p:nvPr>
            <p:ph type="sldNum" sz="quarter" idx="12"/>
          </p:nvPr>
        </p:nvSpPr>
        <p:spPr/>
        <p:txBody>
          <a:bodyPr/>
          <a:lstStyle/>
          <a:p>
            <a:fld id="{85C6E708-F9CD-A448-BB0E-A6C201881D1D}" type="slidenum">
              <a:rPr lang="en-US" smtClean="0"/>
              <a:t>‹#›</a:t>
            </a:fld>
            <a:endParaRPr lang="en-US"/>
          </a:p>
        </p:txBody>
      </p:sp>
    </p:spTree>
    <p:extLst>
      <p:ext uri="{BB962C8B-B14F-4D97-AF65-F5344CB8AC3E}">
        <p14:creationId xmlns:p14="http://schemas.microsoft.com/office/powerpoint/2010/main" val="157044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97BB-7794-0843-9D29-7849F3135F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8BE3DD-FA0A-B440-B8A5-5A49BEC1E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94BFCD-97E1-0943-9BEF-6DA79DFBD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C4A90-EE4B-6C40-8633-F2116B4C51FA}"/>
              </a:ext>
            </a:extLst>
          </p:cNvPr>
          <p:cNvSpPr>
            <a:spLocks noGrp="1"/>
          </p:cNvSpPr>
          <p:nvPr>
            <p:ph type="dt" sz="half" idx="10"/>
          </p:nvPr>
        </p:nvSpPr>
        <p:spPr/>
        <p:txBody>
          <a:bodyPr/>
          <a:lstStyle/>
          <a:p>
            <a:fld id="{58D67C1B-C5DC-DC45-8F8B-53BB8D541787}" type="datetimeFigureOut">
              <a:rPr lang="en-US" smtClean="0"/>
              <a:t>9/30/19</a:t>
            </a:fld>
            <a:endParaRPr lang="en-US"/>
          </a:p>
        </p:txBody>
      </p:sp>
      <p:sp>
        <p:nvSpPr>
          <p:cNvPr id="6" name="Footer Placeholder 5">
            <a:extLst>
              <a:ext uri="{FF2B5EF4-FFF2-40B4-BE49-F238E27FC236}">
                <a16:creationId xmlns:a16="http://schemas.microsoft.com/office/drawing/2014/main" id="{5005CC75-8FFD-DD4C-BC2D-589024C6EA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B193E6-4396-BB46-A30C-BFE75359C5F4}"/>
              </a:ext>
            </a:extLst>
          </p:cNvPr>
          <p:cNvSpPr>
            <a:spLocks noGrp="1"/>
          </p:cNvSpPr>
          <p:nvPr>
            <p:ph type="sldNum" sz="quarter" idx="12"/>
          </p:nvPr>
        </p:nvSpPr>
        <p:spPr/>
        <p:txBody>
          <a:bodyPr/>
          <a:lstStyle/>
          <a:p>
            <a:fld id="{85C6E708-F9CD-A448-BB0E-A6C201881D1D}" type="slidenum">
              <a:rPr lang="en-US" smtClean="0"/>
              <a:t>‹#›</a:t>
            </a:fld>
            <a:endParaRPr lang="en-US"/>
          </a:p>
        </p:txBody>
      </p:sp>
    </p:spTree>
    <p:extLst>
      <p:ext uri="{BB962C8B-B14F-4D97-AF65-F5344CB8AC3E}">
        <p14:creationId xmlns:p14="http://schemas.microsoft.com/office/powerpoint/2010/main" val="136654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FE7B3B-3ACF-0143-A90F-1E7CFA0EAC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9B7278-0CA6-CE4F-BF06-010BF1519D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95AF6-AA93-CC4F-9A03-2156F18AA1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67C1B-C5DC-DC45-8F8B-53BB8D541787}" type="datetimeFigureOut">
              <a:rPr lang="en-US" smtClean="0"/>
              <a:t>9/30/19</a:t>
            </a:fld>
            <a:endParaRPr lang="en-US"/>
          </a:p>
        </p:txBody>
      </p:sp>
      <p:sp>
        <p:nvSpPr>
          <p:cNvPr id="5" name="Footer Placeholder 4">
            <a:extLst>
              <a:ext uri="{FF2B5EF4-FFF2-40B4-BE49-F238E27FC236}">
                <a16:creationId xmlns:a16="http://schemas.microsoft.com/office/drawing/2014/main" id="{3A416D8F-EA01-2149-8803-D023FEB67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22ACD7-8A49-744F-82BF-3F4000D377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6E708-F9CD-A448-BB0E-A6C201881D1D}" type="slidenum">
              <a:rPr lang="en-US" smtClean="0"/>
              <a:t>‹#›</a:t>
            </a:fld>
            <a:endParaRPr lang="en-US"/>
          </a:p>
        </p:txBody>
      </p:sp>
    </p:spTree>
    <p:extLst>
      <p:ext uri="{BB962C8B-B14F-4D97-AF65-F5344CB8AC3E}">
        <p14:creationId xmlns:p14="http://schemas.microsoft.com/office/powerpoint/2010/main" val="2655743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png"/><Relationship Id="rId9"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s://www.kaggle.com/yalcinberkay/nba-matches-dataset-w-player-stats/version/3" TargetMode="External"/><Relationship Id="rId7" Type="http://schemas.openxmlformats.org/officeDocument/2006/relationships/hyperlink" Target="https://www.kaggle.com/sonicp/nba-player-power-influence-and-performance-8c287c" TargetMode="External"/><Relationship Id="rId2" Type="http://schemas.openxmlformats.org/officeDocument/2006/relationships/hyperlink" Target="https://www.kaggle.com/hultm28/nba-player-salary-data-2002-2017" TargetMode="External"/><Relationship Id="rId1" Type="http://schemas.openxmlformats.org/officeDocument/2006/relationships/slideLayout" Target="../slideLayouts/slideLayout4.xml"/><Relationship Id="rId6" Type="http://schemas.openxmlformats.org/officeDocument/2006/relationships/hyperlink" Target="https://www.statista.com/topics/967/national-basketball-association/" TargetMode="External"/><Relationship Id="rId5" Type="http://schemas.openxmlformats.org/officeDocument/2006/relationships/hyperlink" Target="http://www.espn.com/nba/salaries/_/seasontype/4" TargetMode="External"/><Relationship Id="rId4" Type="http://schemas.openxmlformats.org/officeDocument/2006/relationships/hyperlink" Target="https://www.basketball-reference.com/"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www.kaggle.com/noahgift/social-power-nba#nba_2017_nba_players_with_salary.csv"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0CEE-5AC6-4A44-AA7A-7BF1F88379C7}"/>
              </a:ext>
            </a:extLst>
          </p:cNvPr>
          <p:cNvSpPr>
            <a:spLocks noGrp="1"/>
          </p:cNvSpPr>
          <p:nvPr>
            <p:ph type="ctrTitle"/>
          </p:nvPr>
        </p:nvSpPr>
        <p:spPr>
          <a:xfrm>
            <a:off x="6746628" y="1783959"/>
            <a:ext cx="4645250" cy="2889114"/>
          </a:xfrm>
        </p:spPr>
        <p:txBody>
          <a:bodyPr anchor="b">
            <a:normAutofit/>
          </a:bodyPr>
          <a:lstStyle/>
          <a:p>
            <a:pPr algn="l"/>
            <a:r>
              <a:rPr lang="en-US" b="1"/>
              <a:t>Dream Team NBA Insights</a:t>
            </a:r>
          </a:p>
        </p:txBody>
      </p:sp>
      <p:sp>
        <p:nvSpPr>
          <p:cNvPr id="3" name="Subtitle 2">
            <a:extLst>
              <a:ext uri="{FF2B5EF4-FFF2-40B4-BE49-F238E27FC236}">
                <a16:creationId xmlns:a16="http://schemas.microsoft.com/office/drawing/2014/main" id="{4DBC031C-88AE-9C40-BA09-C8FED1DD4063}"/>
              </a:ext>
            </a:extLst>
          </p:cNvPr>
          <p:cNvSpPr>
            <a:spLocks noGrp="1"/>
          </p:cNvSpPr>
          <p:nvPr>
            <p:ph type="subTitle" idx="1"/>
          </p:nvPr>
        </p:nvSpPr>
        <p:spPr>
          <a:xfrm>
            <a:off x="6746627" y="4750893"/>
            <a:ext cx="4645250" cy="1147863"/>
          </a:xfrm>
        </p:spPr>
        <p:txBody>
          <a:bodyPr anchor="t">
            <a:normAutofit/>
          </a:bodyPr>
          <a:lstStyle/>
          <a:p>
            <a:pPr algn="l"/>
            <a:r>
              <a:rPr lang="en-US" sz="2000" dirty="0"/>
              <a:t>Mary Brown, Melissa Mason, </a:t>
            </a:r>
            <a:br>
              <a:rPr lang="en-US" sz="2000" dirty="0"/>
            </a:br>
            <a:r>
              <a:rPr lang="en-US" sz="2000" dirty="0"/>
              <a:t>Deepen Patel, </a:t>
            </a:r>
            <a:r>
              <a:rPr lang="en-US" sz="2000"/>
              <a:t>Saiteja</a:t>
            </a:r>
            <a:r>
              <a:rPr lang="en-US" sz="2000" dirty="0"/>
              <a:t> </a:t>
            </a:r>
            <a:r>
              <a:rPr lang="en-US" sz="2000"/>
              <a:t>Venkatapuram</a:t>
            </a:r>
          </a:p>
        </p:txBody>
      </p:sp>
      <p:sp>
        <p:nvSpPr>
          <p:cNvPr id="23" name="Freeform: Shape 2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858C206-405B-6A42-A942-BDEA1E4C9A32}"/>
              </a:ext>
            </a:extLst>
          </p:cNvPr>
          <p:cNvPicPr>
            <a:picLocks noChangeAspect="1"/>
          </p:cNvPicPr>
          <p:nvPr/>
        </p:nvPicPr>
        <p:blipFill rotWithShape="1">
          <a:blip r:embed="rId3"/>
          <a:srcRect l="18386" r="18387" b="7077"/>
          <a:stretch/>
        </p:blipFill>
        <p:spPr>
          <a:xfrm>
            <a:off x="0" y="182881"/>
            <a:ext cx="6024134" cy="6372665"/>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7686624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DDE7A-D0A7-4B00-8CC4-01C45AF6B77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b="1" kern="1200">
                <a:latin typeface="+mn-lt"/>
                <a:ea typeface="+mj-ea"/>
                <a:cs typeface="+mj-cs"/>
              </a:rPr>
              <a:t>Salary Cap</a:t>
            </a:r>
          </a:p>
        </p:txBody>
      </p:sp>
      <p:pic>
        <p:nvPicPr>
          <p:cNvPr id="6" name="Content Placeholder 4" descr="A close up of text on a white background&#10;&#10;Description automatically generated">
            <a:extLst>
              <a:ext uri="{FF2B5EF4-FFF2-40B4-BE49-F238E27FC236}">
                <a16:creationId xmlns:a16="http://schemas.microsoft.com/office/drawing/2014/main" id="{00CB6189-E890-8848-8198-BE17B5C08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051" y="518719"/>
            <a:ext cx="7055225" cy="5820561"/>
          </a:xfrm>
          <a:prstGeom prst="rect">
            <a:avLst/>
          </a:prstGeom>
        </p:spPr>
      </p:pic>
      <p:sp>
        <p:nvSpPr>
          <p:cNvPr id="7" name="Content Placeholder 8">
            <a:extLst>
              <a:ext uri="{FF2B5EF4-FFF2-40B4-BE49-F238E27FC236}">
                <a16:creationId xmlns:a16="http://schemas.microsoft.com/office/drawing/2014/main" id="{90CB8231-9412-6A4A-B011-5088B86A9DE3}"/>
              </a:ext>
            </a:extLst>
          </p:cNvPr>
          <p:cNvSpPr txBox="1">
            <a:spLocks/>
          </p:cNvSpPr>
          <p:nvPr/>
        </p:nvSpPr>
        <p:spPr>
          <a:xfrm>
            <a:off x="643468" y="2625243"/>
            <a:ext cx="3149183" cy="29542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Dependent Variable:</a:t>
            </a:r>
          </a:p>
          <a:p>
            <a:pPr lvl="1"/>
            <a:r>
              <a:rPr lang="en-US" sz="1800" dirty="0"/>
              <a:t>Average Player Salary</a:t>
            </a:r>
          </a:p>
          <a:p>
            <a:r>
              <a:rPr lang="en-US" sz="1800" dirty="0"/>
              <a:t>Independent Variables:</a:t>
            </a:r>
          </a:p>
          <a:p>
            <a:pPr lvl="1"/>
            <a:r>
              <a:rPr lang="en-US" sz="1800" dirty="0"/>
              <a:t>Average Salary Cap</a:t>
            </a:r>
          </a:p>
          <a:p>
            <a:pPr lvl="1"/>
            <a:r>
              <a:rPr lang="en-US" sz="1800" dirty="0"/>
              <a:t>Average salary spent by teams</a:t>
            </a:r>
          </a:p>
          <a:p>
            <a:r>
              <a:rPr lang="en-US" sz="1800" dirty="0"/>
              <a:t>Based on this model, we can say that as salary cap increases so does the average player salary, but it doesn’t show why some players end up making more money than the others.</a:t>
            </a:r>
          </a:p>
        </p:txBody>
      </p:sp>
    </p:spTree>
    <p:extLst>
      <p:ext uri="{BB962C8B-B14F-4D97-AF65-F5344CB8AC3E}">
        <p14:creationId xmlns:p14="http://schemas.microsoft.com/office/powerpoint/2010/main" val="6594838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6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B1E316-0ECA-4444-BA03-5AAAD4549ADF}"/>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solidFill>
                  <a:srgbClr val="FFFFFF"/>
                </a:solidFill>
                <a:latin typeface="+mj-lt"/>
                <a:ea typeface="+mj-ea"/>
                <a:cs typeface="+mj-cs"/>
              </a:rPr>
              <a:t>Player Age</a:t>
            </a:r>
          </a:p>
        </p:txBody>
      </p:sp>
      <p:pic>
        <p:nvPicPr>
          <p:cNvPr id="3" name="Picture 2">
            <a:extLst>
              <a:ext uri="{FF2B5EF4-FFF2-40B4-BE49-F238E27FC236}">
                <a16:creationId xmlns:a16="http://schemas.microsoft.com/office/drawing/2014/main" id="{DCCC45DD-7AD8-BA4D-AA44-FD670FBA8F58}"/>
              </a:ext>
            </a:extLst>
          </p:cNvPr>
          <p:cNvPicPr>
            <a:picLocks noChangeAspect="1"/>
          </p:cNvPicPr>
          <p:nvPr/>
        </p:nvPicPr>
        <p:blipFill>
          <a:blip r:embed="rId3"/>
          <a:stretch>
            <a:fillRect/>
          </a:stretch>
        </p:blipFill>
        <p:spPr>
          <a:xfrm>
            <a:off x="3670140" y="568846"/>
            <a:ext cx="5486400" cy="3657600"/>
          </a:xfrm>
          <a:prstGeom prst="rect">
            <a:avLst/>
          </a:prstGeom>
        </p:spPr>
      </p:pic>
      <p:pic>
        <p:nvPicPr>
          <p:cNvPr id="4" name="Picture 3">
            <a:extLst>
              <a:ext uri="{FF2B5EF4-FFF2-40B4-BE49-F238E27FC236}">
                <a16:creationId xmlns:a16="http://schemas.microsoft.com/office/drawing/2014/main" id="{62EE61E5-8A64-E047-932A-50CE702298AD}"/>
              </a:ext>
            </a:extLst>
          </p:cNvPr>
          <p:cNvPicPr>
            <a:picLocks noChangeAspect="1"/>
          </p:cNvPicPr>
          <p:nvPr/>
        </p:nvPicPr>
        <p:blipFill>
          <a:blip r:embed="rId4"/>
          <a:stretch>
            <a:fillRect/>
          </a:stretch>
        </p:blipFill>
        <p:spPr>
          <a:xfrm>
            <a:off x="8586084" y="4460354"/>
            <a:ext cx="2752354" cy="1834902"/>
          </a:xfrm>
          <a:prstGeom prst="rect">
            <a:avLst/>
          </a:prstGeom>
        </p:spPr>
      </p:pic>
      <p:sp>
        <p:nvSpPr>
          <p:cNvPr id="2" name="Rectangle 1">
            <a:extLst>
              <a:ext uri="{FF2B5EF4-FFF2-40B4-BE49-F238E27FC236}">
                <a16:creationId xmlns:a16="http://schemas.microsoft.com/office/drawing/2014/main" id="{D8A5C23E-B145-B744-B412-66298D876B85}"/>
              </a:ext>
            </a:extLst>
          </p:cNvPr>
          <p:cNvSpPr/>
          <p:nvPr/>
        </p:nvSpPr>
        <p:spPr>
          <a:xfrm>
            <a:off x="2949059" y="4526560"/>
            <a:ext cx="3873305" cy="2031325"/>
          </a:xfrm>
          <a:prstGeom prst="rect">
            <a:avLst/>
          </a:prstGeom>
        </p:spPr>
        <p:txBody>
          <a:bodyPr wrap="square">
            <a:spAutoFit/>
          </a:bodyPr>
          <a:lstStyle/>
          <a:p>
            <a:r>
              <a:rPr lang="en-US" dirty="0"/>
              <a:t>The correlation between average player salary and player age is 0.5, suggesting a moderate correlation between Age and Salary.  Looking at the graph confirms this as the salary tends to increase as the player age increases</a:t>
            </a:r>
          </a:p>
        </p:txBody>
      </p:sp>
    </p:spTree>
    <p:extLst>
      <p:ext uri="{BB962C8B-B14F-4D97-AF65-F5344CB8AC3E}">
        <p14:creationId xmlns:p14="http://schemas.microsoft.com/office/powerpoint/2010/main" val="448731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9D1288-4954-4A7A-AFB9-A9BFE370FA0D}"/>
              </a:ext>
            </a:extLst>
          </p:cNvPr>
          <p:cNvSpPr>
            <a:spLocks noGrp="1"/>
          </p:cNvSpPr>
          <p:nvPr>
            <p:ph type="title"/>
          </p:nvPr>
        </p:nvSpPr>
        <p:spPr>
          <a:xfrm>
            <a:off x="641957" y="655355"/>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Box Plot by Position</a:t>
            </a:r>
          </a:p>
        </p:txBody>
      </p:sp>
      <p:pic>
        <p:nvPicPr>
          <p:cNvPr id="5" name="Content Placeholder 4">
            <a:extLst>
              <a:ext uri="{FF2B5EF4-FFF2-40B4-BE49-F238E27FC236}">
                <a16:creationId xmlns:a16="http://schemas.microsoft.com/office/drawing/2014/main" id="{12725BD5-8CFE-4C33-B9BE-B47204A6B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63834"/>
            <a:ext cx="7188199" cy="2390076"/>
          </a:xfrm>
          <a:prstGeom prst="rect">
            <a:avLst/>
          </a:prstGeom>
        </p:spPr>
      </p:pic>
      <p:pic>
        <p:nvPicPr>
          <p:cNvPr id="3" name="Picture 2">
            <a:extLst>
              <a:ext uri="{FF2B5EF4-FFF2-40B4-BE49-F238E27FC236}">
                <a16:creationId xmlns:a16="http://schemas.microsoft.com/office/drawing/2014/main" id="{76A154FE-FA95-4B4B-A9A5-50CCB9175AC5}"/>
              </a:ext>
            </a:extLst>
          </p:cNvPr>
          <p:cNvPicPr>
            <a:picLocks noChangeAspect="1"/>
          </p:cNvPicPr>
          <p:nvPr/>
        </p:nvPicPr>
        <p:blipFill>
          <a:blip r:embed="rId3"/>
          <a:stretch>
            <a:fillRect/>
          </a:stretch>
        </p:blipFill>
        <p:spPr>
          <a:xfrm>
            <a:off x="2243478" y="4162088"/>
            <a:ext cx="2283358" cy="2064156"/>
          </a:xfrm>
          <a:prstGeom prst="rect">
            <a:avLst/>
          </a:prstGeom>
        </p:spPr>
      </p:pic>
    </p:spTree>
    <p:extLst>
      <p:ext uri="{BB962C8B-B14F-4D97-AF65-F5344CB8AC3E}">
        <p14:creationId xmlns:p14="http://schemas.microsoft.com/office/powerpoint/2010/main" val="622140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08DECE8-F63C-407A-955A-05A9573B0B53}"/>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u="sng" kern="1200">
                <a:solidFill>
                  <a:srgbClr val="FFFFFF"/>
                </a:solidFill>
                <a:latin typeface="+mj-lt"/>
                <a:ea typeface="+mj-ea"/>
                <a:cs typeface="+mj-cs"/>
              </a:rPr>
              <a:t>T-Tests</a:t>
            </a:r>
          </a:p>
        </p:txBody>
      </p:sp>
      <p:sp>
        <p:nvSpPr>
          <p:cNvPr id="13" name="TextBox 12">
            <a:extLst>
              <a:ext uri="{FF2B5EF4-FFF2-40B4-BE49-F238E27FC236}">
                <a16:creationId xmlns:a16="http://schemas.microsoft.com/office/drawing/2014/main" id="{2DA39F0F-6E35-4646-A902-967FC45B03B9}"/>
              </a:ext>
            </a:extLst>
          </p:cNvPr>
          <p:cNvSpPr txBox="1"/>
          <p:nvPr/>
        </p:nvSpPr>
        <p:spPr>
          <a:xfrm>
            <a:off x="966951" y="3355130"/>
            <a:ext cx="2669407" cy="242733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u="sng"/>
              <a:t>Null Hypothesis (H</a:t>
            </a:r>
            <a:r>
              <a:rPr lang="en-US" sz="1600" u="sng" baseline="-25000"/>
              <a:t>0</a:t>
            </a:r>
            <a:r>
              <a:rPr lang="en-US" sz="1600" u="sng"/>
              <a:t>) </a:t>
            </a:r>
            <a:r>
              <a:rPr lang="en-US" sz="1600"/>
              <a:t>= Average Position Salary </a:t>
            </a:r>
            <a:r>
              <a:rPr lang="en-US" sz="1600" b="1"/>
              <a:t>IS</a:t>
            </a:r>
            <a:r>
              <a:rPr lang="en-US" sz="1600"/>
              <a:t> comparable to the League’s Average Salary </a:t>
            </a:r>
          </a:p>
          <a:p>
            <a:pPr indent="-228600">
              <a:lnSpc>
                <a:spcPct val="90000"/>
              </a:lnSpc>
              <a:spcAft>
                <a:spcPts val="600"/>
              </a:spcAft>
              <a:buFont typeface="Arial" panose="020B0604020202020204" pitchFamily="34" charset="0"/>
              <a:buChar char="•"/>
            </a:pPr>
            <a:r>
              <a:rPr lang="en-US" sz="1600" u="sng"/>
              <a:t>Alternate Hypothesis (H</a:t>
            </a:r>
            <a:r>
              <a:rPr lang="en-US" sz="1600" u="sng" baseline="-25000"/>
              <a:t>1</a:t>
            </a:r>
            <a:r>
              <a:rPr lang="en-US" sz="1600" u="sng"/>
              <a:t>) </a:t>
            </a:r>
            <a:r>
              <a:rPr lang="en-US" sz="1600"/>
              <a:t>= Average Position Salary </a:t>
            </a:r>
            <a:r>
              <a:rPr lang="en-US" sz="1600" b="1"/>
              <a:t>IS NOT </a:t>
            </a:r>
            <a:r>
              <a:rPr lang="en-US" sz="1600"/>
              <a:t>comparable to the League’s Average Salary  (Threshold P-Value = 0.05)</a:t>
            </a:r>
          </a:p>
        </p:txBody>
      </p:sp>
      <p:graphicFrame>
        <p:nvGraphicFramePr>
          <p:cNvPr id="7" name="Table 7">
            <a:extLst>
              <a:ext uri="{FF2B5EF4-FFF2-40B4-BE49-F238E27FC236}">
                <a16:creationId xmlns:a16="http://schemas.microsoft.com/office/drawing/2014/main" id="{655ADD1E-0B94-447F-9588-9CFFB51DD21E}"/>
              </a:ext>
            </a:extLst>
          </p:cNvPr>
          <p:cNvGraphicFramePr>
            <a:graphicFrameLocks noGrp="1"/>
          </p:cNvGraphicFramePr>
          <p:nvPr/>
        </p:nvGraphicFramePr>
        <p:xfrm>
          <a:off x="4662102" y="1204378"/>
          <a:ext cx="6903724" cy="4326210"/>
        </p:xfrm>
        <a:graphic>
          <a:graphicData uri="http://schemas.openxmlformats.org/drawingml/2006/table">
            <a:tbl>
              <a:tblPr firstRow="1" bandRow="1">
                <a:noFill/>
                <a:tableStyleId>{5C22544A-7EE6-4342-B048-85BDC9FD1C3A}</a:tableStyleId>
              </a:tblPr>
              <a:tblGrid>
                <a:gridCol w="2619693">
                  <a:extLst>
                    <a:ext uri="{9D8B030D-6E8A-4147-A177-3AD203B41FA5}">
                      <a16:colId xmlns:a16="http://schemas.microsoft.com/office/drawing/2014/main" val="2602002049"/>
                    </a:ext>
                  </a:extLst>
                </a:gridCol>
                <a:gridCol w="1606563">
                  <a:extLst>
                    <a:ext uri="{9D8B030D-6E8A-4147-A177-3AD203B41FA5}">
                      <a16:colId xmlns:a16="http://schemas.microsoft.com/office/drawing/2014/main" val="1689718315"/>
                    </a:ext>
                  </a:extLst>
                </a:gridCol>
                <a:gridCol w="2677468">
                  <a:extLst>
                    <a:ext uri="{9D8B030D-6E8A-4147-A177-3AD203B41FA5}">
                      <a16:colId xmlns:a16="http://schemas.microsoft.com/office/drawing/2014/main" val="3003411236"/>
                    </a:ext>
                  </a:extLst>
                </a:gridCol>
              </a:tblGrid>
              <a:tr h="721035">
                <a:tc>
                  <a:txBody>
                    <a:bodyPr/>
                    <a:lstStyle/>
                    <a:p>
                      <a:pPr algn="ctr"/>
                      <a:r>
                        <a:rPr lang="en-US" sz="2100" b="1">
                          <a:solidFill>
                            <a:srgbClr val="FFFFFF"/>
                          </a:solidFill>
                        </a:rPr>
                        <a:t>Position</a:t>
                      </a:r>
                    </a:p>
                  </a:txBody>
                  <a:tcPr marL="297130" marR="178278" marT="178278" marB="178278">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2100" b="1">
                          <a:solidFill>
                            <a:srgbClr val="FFFFFF"/>
                          </a:solidFill>
                        </a:rPr>
                        <a:t>P-Value</a:t>
                      </a:r>
                    </a:p>
                  </a:txBody>
                  <a:tcPr marL="297130" marR="178278" marT="178278" marB="17827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2100" b="1">
                          <a:solidFill>
                            <a:srgbClr val="FFFFFF"/>
                          </a:solidFill>
                        </a:rPr>
                        <a:t>Hypothesis Test</a:t>
                      </a:r>
                    </a:p>
                  </a:txBody>
                  <a:tcPr marL="297130" marR="178278" marT="178278" marB="178278">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785793954"/>
                  </a:ext>
                </a:extLst>
              </a:tr>
              <a:tr h="721035">
                <a:tc>
                  <a:txBody>
                    <a:bodyPr/>
                    <a:lstStyle/>
                    <a:p>
                      <a:pPr algn="ctr"/>
                      <a:r>
                        <a:rPr lang="en-US" sz="2100">
                          <a:solidFill>
                            <a:schemeClr val="tx1">
                              <a:lumMod val="85000"/>
                              <a:lumOff val="15000"/>
                            </a:schemeClr>
                          </a:solidFill>
                        </a:rPr>
                        <a:t>Centers</a:t>
                      </a:r>
                    </a:p>
                  </a:txBody>
                  <a:tcPr marL="297130" marR="178278" marT="178278" marB="17827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2100">
                          <a:solidFill>
                            <a:schemeClr val="tx1">
                              <a:lumMod val="85000"/>
                              <a:lumOff val="15000"/>
                            </a:schemeClr>
                          </a:solidFill>
                        </a:rPr>
                        <a:t>0.37</a:t>
                      </a:r>
                    </a:p>
                  </a:txBody>
                  <a:tcPr marL="297130" marR="178278" marT="178278" marB="17827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2100">
                          <a:solidFill>
                            <a:schemeClr val="tx1">
                              <a:lumMod val="85000"/>
                              <a:lumOff val="15000"/>
                            </a:schemeClr>
                          </a:solidFill>
                        </a:rPr>
                        <a:t>Fail to Reject H</a:t>
                      </a:r>
                      <a:r>
                        <a:rPr lang="en-US" sz="2100" baseline="-25000">
                          <a:solidFill>
                            <a:schemeClr val="tx1">
                              <a:lumMod val="85000"/>
                              <a:lumOff val="15000"/>
                            </a:schemeClr>
                          </a:solidFill>
                        </a:rPr>
                        <a:t>0</a:t>
                      </a:r>
                    </a:p>
                  </a:txBody>
                  <a:tcPr marL="297130" marR="178278" marT="178278" marB="17827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314541379"/>
                  </a:ext>
                </a:extLst>
              </a:tr>
              <a:tr h="721035">
                <a:tc>
                  <a:txBody>
                    <a:bodyPr/>
                    <a:lstStyle/>
                    <a:p>
                      <a:pPr algn="ctr"/>
                      <a:r>
                        <a:rPr lang="en-US" sz="2100">
                          <a:solidFill>
                            <a:schemeClr val="tx1">
                              <a:lumMod val="85000"/>
                              <a:lumOff val="15000"/>
                            </a:schemeClr>
                          </a:solidFill>
                        </a:rPr>
                        <a:t>Power Forwards</a:t>
                      </a:r>
                    </a:p>
                  </a:txBody>
                  <a:tcPr marL="297130" marR="178278" marT="178278" marB="17827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2100">
                          <a:solidFill>
                            <a:schemeClr val="tx1">
                              <a:lumMod val="85000"/>
                              <a:lumOff val="15000"/>
                            </a:schemeClr>
                          </a:solidFill>
                        </a:rPr>
                        <a:t>0.58</a:t>
                      </a:r>
                    </a:p>
                  </a:txBody>
                  <a:tcPr marL="297130" marR="178278" marT="178278" marB="17827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solidFill>
                            <a:schemeClr val="tx1">
                              <a:lumMod val="85000"/>
                              <a:lumOff val="15000"/>
                            </a:schemeClr>
                          </a:solidFill>
                        </a:rPr>
                        <a:t>Fail to Reject H</a:t>
                      </a:r>
                      <a:r>
                        <a:rPr lang="en-US" sz="2100" baseline="-25000">
                          <a:solidFill>
                            <a:schemeClr val="tx1">
                              <a:lumMod val="85000"/>
                              <a:lumOff val="15000"/>
                            </a:schemeClr>
                          </a:solidFill>
                        </a:rPr>
                        <a:t>0</a:t>
                      </a:r>
                    </a:p>
                  </a:txBody>
                  <a:tcPr marL="297130" marR="178278" marT="178278" marB="178278">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663518986"/>
                  </a:ext>
                </a:extLst>
              </a:tr>
              <a:tr h="721035">
                <a:tc>
                  <a:txBody>
                    <a:bodyPr/>
                    <a:lstStyle/>
                    <a:p>
                      <a:pPr algn="ctr"/>
                      <a:r>
                        <a:rPr lang="en-US" sz="2100">
                          <a:solidFill>
                            <a:schemeClr val="tx1">
                              <a:lumMod val="85000"/>
                              <a:lumOff val="15000"/>
                            </a:schemeClr>
                          </a:solidFill>
                        </a:rPr>
                        <a:t>Small Forwards</a:t>
                      </a:r>
                    </a:p>
                  </a:txBody>
                  <a:tcPr marL="297130" marR="178278" marT="178278" marB="17827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2100">
                          <a:solidFill>
                            <a:schemeClr val="tx1">
                              <a:lumMod val="85000"/>
                              <a:lumOff val="15000"/>
                            </a:schemeClr>
                          </a:solidFill>
                        </a:rPr>
                        <a:t>0.60</a:t>
                      </a:r>
                    </a:p>
                  </a:txBody>
                  <a:tcPr marL="297130" marR="178278" marT="178278" marB="17827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solidFill>
                            <a:schemeClr val="tx1">
                              <a:lumMod val="85000"/>
                              <a:lumOff val="15000"/>
                            </a:schemeClr>
                          </a:solidFill>
                        </a:rPr>
                        <a:t>Fail to Reject H</a:t>
                      </a:r>
                      <a:r>
                        <a:rPr lang="en-US" sz="2100" baseline="-25000">
                          <a:solidFill>
                            <a:schemeClr val="tx1">
                              <a:lumMod val="85000"/>
                              <a:lumOff val="15000"/>
                            </a:schemeClr>
                          </a:solidFill>
                        </a:rPr>
                        <a:t>0</a:t>
                      </a:r>
                    </a:p>
                  </a:txBody>
                  <a:tcPr marL="297130" marR="178278" marT="178278" marB="17827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476136138"/>
                  </a:ext>
                </a:extLst>
              </a:tr>
              <a:tr h="721035">
                <a:tc>
                  <a:txBody>
                    <a:bodyPr/>
                    <a:lstStyle/>
                    <a:p>
                      <a:pPr algn="ctr"/>
                      <a:r>
                        <a:rPr lang="en-US" sz="2100">
                          <a:solidFill>
                            <a:schemeClr val="tx1">
                              <a:lumMod val="85000"/>
                              <a:lumOff val="15000"/>
                            </a:schemeClr>
                          </a:solidFill>
                        </a:rPr>
                        <a:t>Point Guards</a:t>
                      </a:r>
                    </a:p>
                  </a:txBody>
                  <a:tcPr marL="297130" marR="178278" marT="178278" marB="17827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2100">
                          <a:solidFill>
                            <a:schemeClr val="tx1">
                              <a:lumMod val="85000"/>
                              <a:lumOff val="15000"/>
                            </a:schemeClr>
                          </a:solidFill>
                        </a:rPr>
                        <a:t>0.99</a:t>
                      </a:r>
                    </a:p>
                  </a:txBody>
                  <a:tcPr marL="297130" marR="178278" marT="178278" marB="17827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solidFill>
                            <a:schemeClr val="tx1">
                              <a:lumMod val="85000"/>
                              <a:lumOff val="15000"/>
                            </a:schemeClr>
                          </a:solidFill>
                        </a:rPr>
                        <a:t>Fail to Reject H</a:t>
                      </a:r>
                      <a:r>
                        <a:rPr lang="en-US" sz="2100" baseline="-25000">
                          <a:solidFill>
                            <a:schemeClr val="tx1">
                              <a:lumMod val="85000"/>
                              <a:lumOff val="15000"/>
                            </a:schemeClr>
                          </a:solidFill>
                        </a:rPr>
                        <a:t>0</a:t>
                      </a:r>
                    </a:p>
                  </a:txBody>
                  <a:tcPr marL="297130" marR="178278" marT="178278" marB="178278">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80346492"/>
                  </a:ext>
                </a:extLst>
              </a:tr>
              <a:tr h="721035">
                <a:tc>
                  <a:txBody>
                    <a:bodyPr/>
                    <a:lstStyle/>
                    <a:p>
                      <a:pPr algn="ctr"/>
                      <a:r>
                        <a:rPr lang="en-US" sz="2100">
                          <a:solidFill>
                            <a:schemeClr val="tx1">
                              <a:lumMod val="85000"/>
                              <a:lumOff val="15000"/>
                            </a:schemeClr>
                          </a:solidFill>
                        </a:rPr>
                        <a:t>Shooting Guards</a:t>
                      </a:r>
                    </a:p>
                  </a:txBody>
                  <a:tcPr marL="297130" marR="178278" marT="178278" marB="178278">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2100">
                          <a:solidFill>
                            <a:schemeClr val="tx1">
                              <a:lumMod val="85000"/>
                              <a:lumOff val="15000"/>
                            </a:schemeClr>
                          </a:solidFill>
                        </a:rPr>
                        <a:t>0.28</a:t>
                      </a:r>
                    </a:p>
                  </a:txBody>
                  <a:tcPr marL="297130" marR="178278" marT="178278" marB="17827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solidFill>
                            <a:schemeClr val="tx1">
                              <a:lumMod val="85000"/>
                              <a:lumOff val="15000"/>
                            </a:schemeClr>
                          </a:solidFill>
                        </a:rPr>
                        <a:t>Fail to Reject H</a:t>
                      </a:r>
                      <a:r>
                        <a:rPr lang="en-US" sz="2100" baseline="-25000">
                          <a:solidFill>
                            <a:schemeClr val="tx1">
                              <a:lumMod val="85000"/>
                              <a:lumOff val="15000"/>
                            </a:schemeClr>
                          </a:solidFill>
                        </a:rPr>
                        <a:t>0</a:t>
                      </a:r>
                    </a:p>
                  </a:txBody>
                  <a:tcPr marL="297130" marR="178278" marT="178278" marB="178278">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48008645"/>
                  </a:ext>
                </a:extLst>
              </a:tr>
            </a:tbl>
          </a:graphicData>
        </a:graphic>
      </p:graphicFrame>
    </p:spTree>
    <p:extLst>
      <p:ext uri="{BB962C8B-B14F-4D97-AF65-F5344CB8AC3E}">
        <p14:creationId xmlns:p14="http://schemas.microsoft.com/office/powerpoint/2010/main" val="840162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46AAA2-0F8C-4567-9CB5-C27DBD04098F}"/>
              </a:ext>
            </a:extLst>
          </p:cNvPr>
          <p:cNvSpPr txBox="1">
            <a:spLocks/>
          </p:cNvSpPr>
          <p:nvPr/>
        </p:nvSpPr>
        <p:spPr>
          <a:xfrm>
            <a:off x="838200" y="6048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t>ANOVA TEST</a:t>
            </a:r>
          </a:p>
        </p:txBody>
      </p:sp>
      <p:sp>
        <p:nvSpPr>
          <p:cNvPr id="5" name="Content Placeholder 2">
            <a:extLst>
              <a:ext uri="{FF2B5EF4-FFF2-40B4-BE49-F238E27FC236}">
                <a16:creationId xmlns:a16="http://schemas.microsoft.com/office/drawing/2014/main" id="{206CD6DB-D957-4D58-8E55-1FCD66E78B57}"/>
              </a:ext>
            </a:extLst>
          </p:cNvPr>
          <p:cNvSpPr txBox="1">
            <a:spLocks/>
          </p:cNvSpPr>
          <p:nvPr/>
        </p:nvSpPr>
        <p:spPr>
          <a:xfrm>
            <a:off x="1789176" y="3875754"/>
            <a:ext cx="10515600" cy="1051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P-Value =  0.66</a:t>
            </a:r>
          </a:p>
          <a:p>
            <a:r>
              <a:rPr lang="en-US" dirty="0"/>
              <a:t>Fail to Reject Null Hypothesis (H</a:t>
            </a:r>
            <a:r>
              <a:rPr lang="en-US" baseline="-25000" dirty="0"/>
              <a:t>0</a:t>
            </a:r>
            <a:r>
              <a:rPr lang="en-US" dirty="0"/>
              <a:t>)</a:t>
            </a:r>
          </a:p>
        </p:txBody>
      </p:sp>
      <p:sp>
        <p:nvSpPr>
          <p:cNvPr id="7" name="TextBox 6">
            <a:extLst>
              <a:ext uri="{FF2B5EF4-FFF2-40B4-BE49-F238E27FC236}">
                <a16:creationId xmlns:a16="http://schemas.microsoft.com/office/drawing/2014/main" id="{AF217056-697B-4EDC-BAE0-4D99D19D741C}"/>
              </a:ext>
            </a:extLst>
          </p:cNvPr>
          <p:cNvSpPr txBox="1"/>
          <p:nvPr/>
        </p:nvSpPr>
        <p:spPr>
          <a:xfrm>
            <a:off x="1691132" y="2097051"/>
            <a:ext cx="8809736" cy="1323439"/>
          </a:xfrm>
          <a:prstGeom prst="rect">
            <a:avLst/>
          </a:prstGeom>
          <a:noFill/>
        </p:spPr>
        <p:txBody>
          <a:bodyPr wrap="square" rtlCol="0">
            <a:spAutoFit/>
          </a:bodyPr>
          <a:lstStyle/>
          <a:p>
            <a:r>
              <a:rPr lang="en-US" sz="2000" u="sng" dirty="0"/>
              <a:t>Null Hypothesis (H</a:t>
            </a:r>
            <a:r>
              <a:rPr lang="en-US" sz="2000" u="sng" baseline="-25000" dirty="0"/>
              <a:t>0</a:t>
            </a:r>
            <a:r>
              <a:rPr lang="en-US" sz="2000" u="sng" dirty="0"/>
              <a:t>) </a:t>
            </a:r>
            <a:r>
              <a:rPr lang="en-US" sz="2000" dirty="0"/>
              <a:t>= There </a:t>
            </a:r>
            <a:r>
              <a:rPr lang="en-US" sz="2000" b="1" dirty="0"/>
              <a:t>IS NO </a:t>
            </a:r>
            <a:r>
              <a:rPr lang="en-US" sz="2000" dirty="0"/>
              <a:t>difference in salary between the various positions</a:t>
            </a:r>
          </a:p>
          <a:p>
            <a:r>
              <a:rPr lang="en-US" sz="2000" u="sng" dirty="0"/>
              <a:t>Alternate Hypothesis (H</a:t>
            </a:r>
            <a:r>
              <a:rPr lang="en-US" sz="2000" u="sng" baseline="-25000" dirty="0"/>
              <a:t>1</a:t>
            </a:r>
            <a:r>
              <a:rPr lang="en-US" sz="2000" u="sng" dirty="0"/>
              <a:t>) </a:t>
            </a:r>
            <a:r>
              <a:rPr lang="en-US" sz="2000" dirty="0"/>
              <a:t>= There </a:t>
            </a:r>
            <a:r>
              <a:rPr lang="en-US" sz="2000" b="1" dirty="0"/>
              <a:t>IS</a:t>
            </a:r>
            <a:r>
              <a:rPr lang="en-US" sz="2000" dirty="0"/>
              <a:t> a difference in salary between the various positions (Threshold P-Value = 0.05)</a:t>
            </a:r>
          </a:p>
        </p:txBody>
      </p:sp>
    </p:spTree>
    <p:extLst>
      <p:ext uri="{BB962C8B-B14F-4D97-AF65-F5344CB8AC3E}">
        <p14:creationId xmlns:p14="http://schemas.microsoft.com/office/powerpoint/2010/main" val="2372819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5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9E0F5-D1AE-49AD-9726-FE34C0D96CD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u="sng" kern="1200">
                <a:solidFill>
                  <a:srgbClr val="FFFFFF"/>
                </a:solidFill>
                <a:latin typeface="+mj-lt"/>
                <a:ea typeface="+mj-ea"/>
                <a:cs typeface="+mj-cs"/>
              </a:rPr>
              <a:t>Centers’ Salary Distribution</a:t>
            </a:r>
          </a:p>
        </p:txBody>
      </p:sp>
      <p:pic>
        <p:nvPicPr>
          <p:cNvPr id="7" name="Content Placeholder 6">
            <a:extLst>
              <a:ext uri="{FF2B5EF4-FFF2-40B4-BE49-F238E27FC236}">
                <a16:creationId xmlns:a16="http://schemas.microsoft.com/office/drawing/2014/main" id="{AC24AE0C-AFDE-405D-B6AD-D8BDAFCC55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038600" y="1061341"/>
            <a:ext cx="7188199" cy="4731929"/>
          </a:xfrm>
          <a:prstGeom prst="rect">
            <a:avLst/>
          </a:prstGeom>
        </p:spPr>
      </p:pic>
    </p:spTree>
    <p:extLst>
      <p:ext uri="{BB962C8B-B14F-4D97-AF65-F5344CB8AC3E}">
        <p14:creationId xmlns:p14="http://schemas.microsoft.com/office/powerpoint/2010/main" val="3403534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35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9E0F5-D1AE-49AD-9726-FE34C0D96CD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u="sng" kern="1200">
                <a:solidFill>
                  <a:srgbClr val="FFFFFF"/>
                </a:solidFill>
                <a:latin typeface="+mj-lt"/>
                <a:ea typeface="+mj-ea"/>
                <a:cs typeface="+mj-cs"/>
              </a:rPr>
              <a:t>Power Forwards’ Salary Distribution</a:t>
            </a:r>
          </a:p>
        </p:txBody>
      </p:sp>
      <p:pic>
        <p:nvPicPr>
          <p:cNvPr id="7" name="Content Placeholder 6">
            <a:extLst>
              <a:ext uri="{FF2B5EF4-FFF2-40B4-BE49-F238E27FC236}">
                <a16:creationId xmlns:a16="http://schemas.microsoft.com/office/drawing/2014/main" id="{AC24AE0C-AFDE-405D-B6AD-D8BDAFCC55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038600" y="1025127"/>
            <a:ext cx="7188199" cy="4804357"/>
          </a:xfrm>
          <a:prstGeom prst="rect">
            <a:avLst/>
          </a:prstGeom>
        </p:spPr>
      </p:pic>
    </p:spTree>
    <p:extLst>
      <p:ext uri="{BB962C8B-B14F-4D97-AF65-F5344CB8AC3E}">
        <p14:creationId xmlns:p14="http://schemas.microsoft.com/office/powerpoint/2010/main" val="280312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4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9E0F5-D1AE-49AD-9726-FE34C0D96CD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u="sng" kern="1200">
                <a:solidFill>
                  <a:srgbClr val="FFFFFF"/>
                </a:solidFill>
                <a:latin typeface="+mj-lt"/>
                <a:ea typeface="+mj-ea"/>
                <a:cs typeface="+mj-cs"/>
              </a:rPr>
              <a:t>Small Forwards’ Salary Distribution</a:t>
            </a:r>
          </a:p>
        </p:txBody>
      </p:sp>
      <p:pic>
        <p:nvPicPr>
          <p:cNvPr id="4" name="Content Placeholder 6">
            <a:extLst>
              <a:ext uri="{FF2B5EF4-FFF2-40B4-BE49-F238E27FC236}">
                <a16:creationId xmlns:a16="http://schemas.microsoft.com/office/drawing/2014/main" id="{2AC5F647-494F-4C12-B07D-DDCCD47EDA57}"/>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038600" y="1061341"/>
            <a:ext cx="7188199" cy="4731929"/>
          </a:xfrm>
          <a:prstGeom prst="rect">
            <a:avLst/>
          </a:prstGeom>
        </p:spPr>
      </p:pic>
    </p:spTree>
    <p:extLst>
      <p:ext uri="{BB962C8B-B14F-4D97-AF65-F5344CB8AC3E}">
        <p14:creationId xmlns:p14="http://schemas.microsoft.com/office/powerpoint/2010/main" val="90633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9E0F5-D1AE-49AD-9726-FE34C0D96CD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u="sng" kern="1200">
                <a:solidFill>
                  <a:srgbClr val="FFFFFF"/>
                </a:solidFill>
                <a:latin typeface="+mj-lt"/>
                <a:ea typeface="+mj-ea"/>
                <a:cs typeface="+mj-cs"/>
              </a:rPr>
              <a:t>Point Guards’ Salary Distribution</a:t>
            </a:r>
          </a:p>
        </p:txBody>
      </p:sp>
      <p:pic>
        <p:nvPicPr>
          <p:cNvPr id="4" name="Content Placeholder 6">
            <a:extLst>
              <a:ext uri="{FF2B5EF4-FFF2-40B4-BE49-F238E27FC236}">
                <a16:creationId xmlns:a16="http://schemas.microsoft.com/office/drawing/2014/main" id="{2AC5F647-494F-4C12-B07D-DDCCD47EDA57}"/>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038600" y="1025127"/>
            <a:ext cx="7188199" cy="4804357"/>
          </a:xfrm>
          <a:prstGeom prst="rect">
            <a:avLst/>
          </a:prstGeom>
        </p:spPr>
      </p:pic>
    </p:spTree>
    <p:extLst>
      <p:ext uri="{BB962C8B-B14F-4D97-AF65-F5344CB8AC3E}">
        <p14:creationId xmlns:p14="http://schemas.microsoft.com/office/powerpoint/2010/main" val="741265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65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9E0F5-D1AE-49AD-9726-FE34C0D96CD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u="sng" kern="1200">
                <a:solidFill>
                  <a:srgbClr val="FFFFFF"/>
                </a:solidFill>
                <a:latin typeface="+mj-lt"/>
                <a:ea typeface="+mj-ea"/>
                <a:cs typeface="+mj-cs"/>
              </a:rPr>
              <a:t>Shooting Guards’ Salary Distribution</a:t>
            </a:r>
          </a:p>
        </p:txBody>
      </p:sp>
      <p:pic>
        <p:nvPicPr>
          <p:cNvPr id="4" name="Content Placeholder 6">
            <a:extLst>
              <a:ext uri="{FF2B5EF4-FFF2-40B4-BE49-F238E27FC236}">
                <a16:creationId xmlns:a16="http://schemas.microsoft.com/office/drawing/2014/main" id="{2AC5F647-494F-4C12-B07D-DDCCD47EDA57}"/>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038600" y="1025127"/>
            <a:ext cx="7188199" cy="4804357"/>
          </a:xfrm>
          <a:prstGeom prst="rect">
            <a:avLst/>
          </a:prstGeom>
        </p:spPr>
      </p:pic>
    </p:spTree>
    <p:extLst>
      <p:ext uri="{BB962C8B-B14F-4D97-AF65-F5344CB8AC3E}">
        <p14:creationId xmlns:p14="http://schemas.microsoft.com/office/powerpoint/2010/main" val="602994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F13CBAF-0BC2-BA47-8B4B-DBA9EF796670}"/>
              </a:ext>
            </a:extLst>
          </p:cNvPr>
          <p:cNvPicPr>
            <a:picLocks noChangeAspect="1"/>
          </p:cNvPicPr>
          <p:nvPr/>
        </p:nvPicPr>
        <p:blipFill rotWithShape="1">
          <a:blip r:embed="rId3"/>
          <a:srcRect t="12645" b="9409"/>
          <a:stretch/>
        </p:blipFill>
        <p:spPr>
          <a:xfrm>
            <a:off x="0" y="0"/>
            <a:ext cx="12192000" cy="6858000"/>
          </a:xfrm>
          <a:prstGeom prst="rect">
            <a:avLst/>
          </a:prstGeom>
          <a:effectLst>
            <a:glow rad="127000">
              <a:schemeClr val="accent1">
                <a:alpha val="10000"/>
              </a:schemeClr>
            </a:glow>
          </a:effectLst>
        </p:spPr>
      </p:pic>
      <p:sp>
        <p:nvSpPr>
          <p:cNvPr id="2" name="Rectangle 1">
            <a:extLst>
              <a:ext uri="{FF2B5EF4-FFF2-40B4-BE49-F238E27FC236}">
                <a16:creationId xmlns:a16="http://schemas.microsoft.com/office/drawing/2014/main" id="{6E05081D-B4A1-684E-A774-B988E9B48AFD}"/>
              </a:ext>
            </a:extLst>
          </p:cNvPr>
          <p:cNvSpPr/>
          <p:nvPr/>
        </p:nvSpPr>
        <p:spPr>
          <a:xfrm>
            <a:off x="1686560" y="2287457"/>
            <a:ext cx="9627870" cy="2062103"/>
          </a:xfrm>
          <a:prstGeom prst="rect">
            <a:avLst/>
          </a:prstGeom>
          <a:solidFill>
            <a:schemeClr val="accent6">
              <a:lumMod val="20000"/>
              <a:lumOff val="80000"/>
            </a:schemeClr>
          </a:solidFill>
        </p:spPr>
        <p:txBody>
          <a:bodyPr wrap="square">
            <a:spAutoFit/>
          </a:bodyPr>
          <a:lstStyle/>
          <a:p>
            <a:r>
              <a:rPr lang="en-US" sz="3200" dirty="0">
                <a:latin typeface="Calibri" panose="020F0502020204030204" pitchFamily="34" charset="0"/>
                <a:ea typeface="Calibri" panose="020F0502020204030204" pitchFamily="34" charset="0"/>
                <a:cs typeface="Times New Roman" panose="02020603050405020304" pitchFamily="18" charset="0"/>
              </a:rPr>
              <a:t>Young people dream of what they want to do when they grow up.  For many, they dream of making big money like superstar athletes portrayed in media, advertising and merchandising.</a:t>
            </a:r>
          </a:p>
        </p:txBody>
      </p:sp>
      <p:pic>
        <p:nvPicPr>
          <p:cNvPr id="5" name="Picture 4">
            <a:extLst>
              <a:ext uri="{FF2B5EF4-FFF2-40B4-BE49-F238E27FC236}">
                <a16:creationId xmlns:a16="http://schemas.microsoft.com/office/drawing/2014/main" id="{182BF163-0F97-2E4A-89A9-4408E5448543}"/>
              </a:ext>
            </a:extLst>
          </p:cNvPr>
          <p:cNvPicPr>
            <a:picLocks noChangeAspect="1"/>
          </p:cNvPicPr>
          <p:nvPr/>
        </p:nvPicPr>
        <p:blipFill>
          <a:blip r:embed="rId4"/>
          <a:stretch>
            <a:fillRect/>
          </a:stretch>
        </p:blipFill>
        <p:spPr>
          <a:xfrm>
            <a:off x="4645369" y="4536189"/>
            <a:ext cx="2766594" cy="2062103"/>
          </a:xfrm>
          <a:prstGeom prst="rect">
            <a:avLst/>
          </a:prstGeom>
          <a:effectLst>
            <a:softEdge rad="190500"/>
          </a:effectLst>
        </p:spPr>
      </p:pic>
      <p:pic>
        <p:nvPicPr>
          <p:cNvPr id="6" name="Picture 5">
            <a:extLst>
              <a:ext uri="{FF2B5EF4-FFF2-40B4-BE49-F238E27FC236}">
                <a16:creationId xmlns:a16="http://schemas.microsoft.com/office/drawing/2014/main" id="{0D7FB238-9A78-7F44-B43F-64CDFCD2FD3A}"/>
              </a:ext>
            </a:extLst>
          </p:cNvPr>
          <p:cNvPicPr>
            <a:picLocks noChangeAspect="1"/>
          </p:cNvPicPr>
          <p:nvPr/>
        </p:nvPicPr>
        <p:blipFill>
          <a:blip r:embed="rId5"/>
          <a:stretch>
            <a:fillRect/>
          </a:stretch>
        </p:blipFill>
        <p:spPr>
          <a:xfrm>
            <a:off x="9094481" y="4688238"/>
            <a:ext cx="2646671" cy="1758007"/>
          </a:xfrm>
          <a:prstGeom prst="rect">
            <a:avLst/>
          </a:prstGeom>
          <a:effectLst>
            <a:softEdge rad="254000"/>
          </a:effectLst>
        </p:spPr>
      </p:pic>
      <p:pic>
        <p:nvPicPr>
          <p:cNvPr id="7" name="Picture 6">
            <a:extLst>
              <a:ext uri="{FF2B5EF4-FFF2-40B4-BE49-F238E27FC236}">
                <a16:creationId xmlns:a16="http://schemas.microsoft.com/office/drawing/2014/main" id="{FD9599E2-4A94-B04D-BAAF-80BBDBB76BB0}"/>
              </a:ext>
            </a:extLst>
          </p:cNvPr>
          <p:cNvPicPr>
            <a:picLocks noChangeAspect="1"/>
          </p:cNvPicPr>
          <p:nvPr/>
        </p:nvPicPr>
        <p:blipFill>
          <a:blip r:embed="rId6"/>
          <a:stretch>
            <a:fillRect/>
          </a:stretch>
        </p:blipFill>
        <p:spPr>
          <a:xfrm>
            <a:off x="71761" y="149656"/>
            <a:ext cx="3574734" cy="2374459"/>
          </a:xfrm>
          <a:prstGeom prst="rect">
            <a:avLst/>
          </a:prstGeom>
          <a:effectLst>
            <a:softEdge rad="317500"/>
          </a:effectLst>
        </p:spPr>
      </p:pic>
      <p:pic>
        <p:nvPicPr>
          <p:cNvPr id="8" name="Picture 7">
            <a:extLst>
              <a:ext uri="{FF2B5EF4-FFF2-40B4-BE49-F238E27FC236}">
                <a16:creationId xmlns:a16="http://schemas.microsoft.com/office/drawing/2014/main" id="{CED488D3-986F-CB4E-A0EB-8BB681E61679}"/>
              </a:ext>
            </a:extLst>
          </p:cNvPr>
          <p:cNvPicPr>
            <a:picLocks noChangeAspect="1"/>
          </p:cNvPicPr>
          <p:nvPr/>
        </p:nvPicPr>
        <p:blipFill>
          <a:blip r:embed="rId7"/>
          <a:stretch>
            <a:fillRect/>
          </a:stretch>
        </p:blipFill>
        <p:spPr>
          <a:xfrm>
            <a:off x="9063353" y="411756"/>
            <a:ext cx="2459613" cy="1622298"/>
          </a:xfrm>
          <a:prstGeom prst="rect">
            <a:avLst/>
          </a:prstGeom>
          <a:effectLst>
            <a:softEdge rad="254000"/>
          </a:effectLst>
        </p:spPr>
      </p:pic>
      <p:pic>
        <p:nvPicPr>
          <p:cNvPr id="9" name="Picture 8">
            <a:extLst>
              <a:ext uri="{FF2B5EF4-FFF2-40B4-BE49-F238E27FC236}">
                <a16:creationId xmlns:a16="http://schemas.microsoft.com/office/drawing/2014/main" id="{D945835F-D9A9-9E4A-ACDC-EC6B44DCCD6E}"/>
              </a:ext>
            </a:extLst>
          </p:cNvPr>
          <p:cNvPicPr>
            <a:picLocks noChangeAspect="1"/>
          </p:cNvPicPr>
          <p:nvPr/>
        </p:nvPicPr>
        <p:blipFill>
          <a:blip r:embed="rId8"/>
          <a:stretch>
            <a:fillRect/>
          </a:stretch>
        </p:blipFill>
        <p:spPr>
          <a:xfrm>
            <a:off x="4810427" y="553333"/>
            <a:ext cx="2073729" cy="1405528"/>
          </a:xfrm>
          <a:prstGeom prst="rect">
            <a:avLst/>
          </a:prstGeom>
          <a:effectLst>
            <a:softEdge rad="254000"/>
          </a:effectLst>
        </p:spPr>
      </p:pic>
      <p:pic>
        <p:nvPicPr>
          <p:cNvPr id="10" name="Picture 9">
            <a:extLst>
              <a:ext uri="{FF2B5EF4-FFF2-40B4-BE49-F238E27FC236}">
                <a16:creationId xmlns:a16="http://schemas.microsoft.com/office/drawing/2014/main" id="{E30B6111-D3B6-3B4E-84DD-B2D96B783D8C}"/>
              </a:ext>
            </a:extLst>
          </p:cNvPr>
          <p:cNvPicPr>
            <a:picLocks noChangeAspect="1"/>
          </p:cNvPicPr>
          <p:nvPr/>
        </p:nvPicPr>
        <p:blipFill>
          <a:blip r:embed="rId9"/>
          <a:stretch>
            <a:fillRect/>
          </a:stretch>
        </p:blipFill>
        <p:spPr>
          <a:xfrm>
            <a:off x="2468241" y="5390187"/>
            <a:ext cx="1473200" cy="825500"/>
          </a:xfrm>
          <a:prstGeom prst="rect">
            <a:avLst/>
          </a:prstGeom>
          <a:effectLst>
            <a:softEdge rad="190500"/>
          </a:effectLst>
        </p:spPr>
      </p:pic>
      <p:pic>
        <p:nvPicPr>
          <p:cNvPr id="11" name="Picture 10">
            <a:extLst>
              <a:ext uri="{FF2B5EF4-FFF2-40B4-BE49-F238E27FC236}">
                <a16:creationId xmlns:a16="http://schemas.microsoft.com/office/drawing/2014/main" id="{EE930FC8-45AE-914E-8935-D6DC3D9CD161}"/>
              </a:ext>
            </a:extLst>
          </p:cNvPr>
          <p:cNvPicPr>
            <a:picLocks noChangeAspect="1"/>
          </p:cNvPicPr>
          <p:nvPr/>
        </p:nvPicPr>
        <p:blipFill rotWithShape="1">
          <a:blip r:embed="rId10"/>
          <a:srcRect r="23486" b="29376"/>
          <a:stretch/>
        </p:blipFill>
        <p:spPr>
          <a:xfrm>
            <a:off x="-81940" y="4364560"/>
            <a:ext cx="2340863" cy="1438377"/>
          </a:xfrm>
          <a:prstGeom prst="rect">
            <a:avLst/>
          </a:prstGeom>
          <a:effectLst>
            <a:softEdge rad="254000"/>
          </a:effectLst>
        </p:spPr>
      </p:pic>
    </p:spTree>
    <p:extLst>
      <p:ext uri="{BB962C8B-B14F-4D97-AF65-F5344CB8AC3E}">
        <p14:creationId xmlns:p14="http://schemas.microsoft.com/office/powerpoint/2010/main" val="2053921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B2F03-D8A9-6C49-8FF7-9C65F2F3DD9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1800">
                <a:solidFill>
                  <a:srgbClr val="FFFFFF"/>
                </a:solidFill>
              </a:rPr>
              <a:t>When we compare the average salary of all NBA player with that of the top 10 players and the bottom 10 players, we can see that there is a large disparity in the average salaries. Our goal was to investigate whether certain factors contributed to a players salary earnings. </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automatically generated">
            <a:extLst>
              <a:ext uri="{FF2B5EF4-FFF2-40B4-BE49-F238E27FC236}">
                <a16:creationId xmlns:a16="http://schemas.microsoft.com/office/drawing/2014/main" id="{B30E3464-092E-924C-A36F-D69B8709951A}"/>
              </a:ext>
            </a:extLst>
          </p:cNvPr>
          <p:cNvPicPr/>
          <p:nvPr/>
        </p:nvPicPr>
        <p:blipFill>
          <a:blip r:embed="rId2">
            <a:extLst>
              <a:ext uri="{28A0092B-C50C-407E-A947-70E740481C1C}">
                <a14:useLocalDpi xmlns:a14="http://schemas.microsoft.com/office/drawing/2010/main" val="0"/>
              </a:ext>
            </a:extLst>
          </a:blip>
          <a:stretch>
            <a:fillRect/>
          </a:stretch>
        </p:blipFill>
        <p:spPr>
          <a:xfrm>
            <a:off x="331567" y="2606998"/>
            <a:ext cx="5455917" cy="363727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EA04E3AD-1D52-4D45-9532-4D60F0073592}"/>
              </a:ext>
            </a:extLst>
          </p:cNvPr>
          <p:cNvPicPr/>
          <p:nvPr/>
        </p:nvPicPr>
        <p:blipFill>
          <a:blip r:embed="rId3">
            <a:extLst>
              <a:ext uri="{28A0092B-C50C-407E-A947-70E740481C1C}">
                <a14:useLocalDpi xmlns:a14="http://schemas.microsoft.com/office/drawing/2010/main" val="0"/>
              </a:ext>
            </a:extLst>
          </a:blip>
          <a:stretch>
            <a:fillRect/>
          </a:stretch>
        </p:blipFill>
        <p:spPr>
          <a:xfrm>
            <a:off x="6445073" y="2606998"/>
            <a:ext cx="5455917" cy="3637277"/>
          </a:xfrm>
          <a:prstGeom prst="rect">
            <a:avLst/>
          </a:prstGeom>
        </p:spPr>
      </p:pic>
    </p:spTree>
    <p:extLst>
      <p:ext uri="{BB962C8B-B14F-4D97-AF65-F5344CB8AC3E}">
        <p14:creationId xmlns:p14="http://schemas.microsoft.com/office/powerpoint/2010/main" val="1270442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C217DF-1519-E649-8235-9556835334A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2600" kern="1200">
                <a:solidFill>
                  <a:srgbClr val="FFFFFF"/>
                </a:solidFill>
                <a:latin typeface="+mj-lt"/>
                <a:ea typeface="+mj-ea"/>
                <a:cs typeface="+mj-cs"/>
              </a:rPr>
              <a:t>The correlation between player salary and minutes played per game is 0.6 which indicates that there is a moderate correlation between the two factors.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map&#10;&#10;Description automatically generated">
            <a:extLst>
              <a:ext uri="{FF2B5EF4-FFF2-40B4-BE49-F238E27FC236}">
                <a16:creationId xmlns:a16="http://schemas.microsoft.com/office/drawing/2014/main" id="{1906E3F4-2738-2441-B5D4-F93E21108F01}"/>
              </a:ext>
            </a:extLst>
          </p:cNvPr>
          <p:cNvPicPr/>
          <p:nvPr/>
        </p:nvPicPr>
        <p:blipFill>
          <a:blip r:embed="rId2">
            <a:extLst>
              <a:ext uri="{28A0092B-C50C-407E-A947-70E740481C1C}">
                <a14:useLocalDpi xmlns:a14="http://schemas.microsoft.com/office/drawing/2010/main" val="0"/>
              </a:ext>
            </a:extLst>
          </a:blip>
          <a:stretch>
            <a:fillRect/>
          </a:stretch>
        </p:blipFill>
        <p:spPr>
          <a:xfrm>
            <a:off x="3070222" y="2509911"/>
            <a:ext cx="5996456" cy="3997637"/>
          </a:xfrm>
          <a:prstGeom prst="rect">
            <a:avLst/>
          </a:prstGeom>
        </p:spPr>
      </p:pic>
    </p:spTree>
    <p:extLst>
      <p:ext uri="{BB962C8B-B14F-4D97-AF65-F5344CB8AC3E}">
        <p14:creationId xmlns:p14="http://schemas.microsoft.com/office/powerpoint/2010/main" val="834439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3205D2-FB20-304D-ACDC-59E79DE181F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1800" kern="1200">
                <a:solidFill>
                  <a:srgbClr val="FFFFFF"/>
                </a:solidFill>
                <a:latin typeface="+mj-lt"/>
                <a:ea typeface="+mj-ea"/>
                <a:cs typeface="+mj-cs"/>
              </a:rPr>
              <a:t>The correlation between player salary and Twitter followers is 0.22 which indicates that there is a very weak correlation between the two factors. From the data analysis is appears that Twitter usage does not have an impact on player salary.</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map&#10;&#10;Description automatically generated">
            <a:extLst>
              <a:ext uri="{FF2B5EF4-FFF2-40B4-BE49-F238E27FC236}">
                <a16:creationId xmlns:a16="http://schemas.microsoft.com/office/drawing/2014/main" id="{1581744C-DC8E-F64C-8582-698FC93F9583}"/>
              </a:ext>
            </a:extLst>
          </p:cNvPr>
          <p:cNvPicPr/>
          <p:nvPr/>
        </p:nvPicPr>
        <p:blipFill>
          <a:blip r:embed="rId2">
            <a:extLst>
              <a:ext uri="{28A0092B-C50C-407E-A947-70E740481C1C}">
                <a14:useLocalDpi xmlns:a14="http://schemas.microsoft.com/office/drawing/2010/main" val="0"/>
              </a:ext>
            </a:extLst>
          </a:blip>
          <a:stretch>
            <a:fillRect/>
          </a:stretch>
        </p:blipFill>
        <p:spPr>
          <a:xfrm>
            <a:off x="3070222" y="2509911"/>
            <a:ext cx="5996456" cy="3997637"/>
          </a:xfrm>
          <a:prstGeom prst="rect">
            <a:avLst/>
          </a:prstGeom>
        </p:spPr>
      </p:pic>
    </p:spTree>
    <p:extLst>
      <p:ext uri="{BB962C8B-B14F-4D97-AF65-F5344CB8AC3E}">
        <p14:creationId xmlns:p14="http://schemas.microsoft.com/office/powerpoint/2010/main" val="3552406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61C44C81-8F12-CC41-8437-3B3E70A4A17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2600" kern="1200">
                <a:solidFill>
                  <a:srgbClr val="FFFFFF"/>
                </a:solidFill>
                <a:latin typeface="+mj-lt"/>
                <a:ea typeface="+mj-ea"/>
                <a:cs typeface="+mj-cs"/>
              </a:rPr>
              <a:t>The correlation between player salary and points per game is 0.61, which indicates that there is a moderate correlation between the two factors.</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map&#10;&#10;Description automatically generated">
            <a:extLst>
              <a:ext uri="{FF2B5EF4-FFF2-40B4-BE49-F238E27FC236}">
                <a16:creationId xmlns:a16="http://schemas.microsoft.com/office/drawing/2014/main" id="{C6022D26-92C6-BA45-BBE1-83707633DF23}"/>
              </a:ext>
            </a:extLst>
          </p:cNvPr>
          <p:cNvPicPr/>
          <p:nvPr/>
        </p:nvPicPr>
        <p:blipFill>
          <a:blip r:embed="rId2">
            <a:extLst>
              <a:ext uri="{28A0092B-C50C-407E-A947-70E740481C1C}">
                <a14:useLocalDpi xmlns:a14="http://schemas.microsoft.com/office/drawing/2010/main" val="0"/>
              </a:ext>
            </a:extLst>
          </a:blip>
          <a:stretch>
            <a:fillRect/>
          </a:stretch>
        </p:blipFill>
        <p:spPr>
          <a:xfrm>
            <a:off x="3070222" y="2509911"/>
            <a:ext cx="5996456" cy="3997637"/>
          </a:xfrm>
          <a:prstGeom prst="rect">
            <a:avLst/>
          </a:prstGeom>
        </p:spPr>
      </p:pic>
    </p:spTree>
    <p:extLst>
      <p:ext uri="{BB962C8B-B14F-4D97-AF65-F5344CB8AC3E}">
        <p14:creationId xmlns:p14="http://schemas.microsoft.com/office/powerpoint/2010/main" val="235911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F13CBAF-0BC2-BA47-8B4B-DBA9EF796670}"/>
              </a:ext>
            </a:extLst>
          </p:cNvPr>
          <p:cNvPicPr>
            <a:picLocks noChangeAspect="1"/>
          </p:cNvPicPr>
          <p:nvPr/>
        </p:nvPicPr>
        <p:blipFill rotWithShape="1">
          <a:blip r:embed="rId3"/>
          <a:srcRect t="12645" b="9409"/>
          <a:stretch/>
        </p:blipFill>
        <p:spPr>
          <a:xfrm>
            <a:off x="0" y="0"/>
            <a:ext cx="12192000" cy="6858000"/>
          </a:xfrm>
          <a:prstGeom prst="rect">
            <a:avLst/>
          </a:prstGeom>
          <a:effectLst>
            <a:glow rad="127000">
              <a:schemeClr val="accent1">
                <a:alpha val="10000"/>
              </a:schemeClr>
            </a:glow>
          </a:effectLst>
        </p:spPr>
      </p:pic>
      <p:sp>
        <p:nvSpPr>
          <p:cNvPr id="2" name="Rectangle 1">
            <a:extLst>
              <a:ext uri="{FF2B5EF4-FFF2-40B4-BE49-F238E27FC236}">
                <a16:creationId xmlns:a16="http://schemas.microsoft.com/office/drawing/2014/main" id="{6E05081D-B4A1-684E-A774-B988E9B48AFD}"/>
              </a:ext>
            </a:extLst>
          </p:cNvPr>
          <p:cNvSpPr/>
          <p:nvPr/>
        </p:nvSpPr>
        <p:spPr>
          <a:xfrm>
            <a:off x="4525740" y="1390641"/>
            <a:ext cx="6790437" cy="830997"/>
          </a:xfrm>
          <a:prstGeom prst="rect">
            <a:avLst/>
          </a:prstGeom>
          <a:solidFill>
            <a:schemeClr val="accent6">
              <a:lumMod val="20000"/>
              <a:lumOff val="80000"/>
            </a:schemeClr>
          </a:solidFill>
        </p:spPr>
        <p:txBody>
          <a:bodyPr wrap="square">
            <a:spAutoFit/>
          </a:bodyPr>
          <a:lstStyle/>
          <a:p>
            <a:pPr algn="ctr"/>
            <a:r>
              <a:rPr lang="en-US" sz="4800" b="1" dirty="0">
                <a:latin typeface="Calibri" panose="020F0502020204030204" pitchFamily="34" charset="0"/>
                <a:ea typeface="Calibri" panose="020F0502020204030204" pitchFamily="34" charset="0"/>
                <a:cs typeface="Times New Roman" panose="02020603050405020304" pitchFamily="18" charset="0"/>
              </a:rPr>
              <a:t>Conclusions</a:t>
            </a:r>
          </a:p>
        </p:txBody>
      </p:sp>
      <p:pic>
        <p:nvPicPr>
          <p:cNvPr id="5" name="Picture 4">
            <a:extLst>
              <a:ext uri="{FF2B5EF4-FFF2-40B4-BE49-F238E27FC236}">
                <a16:creationId xmlns:a16="http://schemas.microsoft.com/office/drawing/2014/main" id="{182BF163-0F97-2E4A-89A9-4408E5448543}"/>
              </a:ext>
            </a:extLst>
          </p:cNvPr>
          <p:cNvPicPr>
            <a:picLocks noChangeAspect="1"/>
          </p:cNvPicPr>
          <p:nvPr/>
        </p:nvPicPr>
        <p:blipFill>
          <a:blip r:embed="rId4"/>
          <a:stretch>
            <a:fillRect/>
          </a:stretch>
        </p:blipFill>
        <p:spPr>
          <a:xfrm>
            <a:off x="246802" y="429500"/>
            <a:ext cx="4024241" cy="2999500"/>
          </a:xfrm>
          <a:prstGeom prst="rect">
            <a:avLst/>
          </a:prstGeom>
          <a:effectLst>
            <a:softEdge rad="190500"/>
          </a:effectLst>
        </p:spPr>
      </p:pic>
      <p:pic>
        <p:nvPicPr>
          <p:cNvPr id="11" name="Picture 10">
            <a:extLst>
              <a:ext uri="{FF2B5EF4-FFF2-40B4-BE49-F238E27FC236}">
                <a16:creationId xmlns:a16="http://schemas.microsoft.com/office/drawing/2014/main" id="{EE930FC8-45AE-914E-8935-D6DC3D9CD161}"/>
              </a:ext>
            </a:extLst>
          </p:cNvPr>
          <p:cNvPicPr>
            <a:picLocks noChangeAspect="1"/>
          </p:cNvPicPr>
          <p:nvPr/>
        </p:nvPicPr>
        <p:blipFill rotWithShape="1">
          <a:blip r:embed="rId5"/>
          <a:srcRect r="23486" b="29376"/>
          <a:stretch/>
        </p:blipFill>
        <p:spPr>
          <a:xfrm>
            <a:off x="-81940" y="4364560"/>
            <a:ext cx="2340863" cy="1438377"/>
          </a:xfrm>
          <a:prstGeom prst="rect">
            <a:avLst/>
          </a:prstGeom>
          <a:effectLst>
            <a:softEdge rad="254000"/>
          </a:effectLst>
        </p:spPr>
      </p:pic>
    </p:spTree>
    <p:extLst>
      <p:ext uri="{BB962C8B-B14F-4D97-AF65-F5344CB8AC3E}">
        <p14:creationId xmlns:p14="http://schemas.microsoft.com/office/powerpoint/2010/main" val="382704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78AC9-E8F1-D944-9BE9-E5F4A1B75153}"/>
              </a:ext>
            </a:extLst>
          </p:cNvPr>
          <p:cNvSpPr>
            <a:spLocks noGrp="1"/>
          </p:cNvSpPr>
          <p:nvPr>
            <p:ph type="title"/>
          </p:nvPr>
        </p:nvSpPr>
        <p:spPr/>
        <p:txBody>
          <a:bodyPr/>
          <a:lstStyle/>
          <a:p>
            <a:r>
              <a:rPr lang="en-US" dirty="0"/>
              <a:t>Appendix</a:t>
            </a:r>
          </a:p>
        </p:txBody>
      </p:sp>
      <p:sp>
        <p:nvSpPr>
          <p:cNvPr id="5" name="Rectangle 4">
            <a:extLst>
              <a:ext uri="{FF2B5EF4-FFF2-40B4-BE49-F238E27FC236}">
                <a16:creationId xmlns:a16="http://schemas.microsoft.com/office/drawing/2014/main" id="{E29795A1-D59F-8A48-87DE-3D03C9E78098}"/>
              </a:ext>
            </a:extLst>
          </p:cNvPr>
          <p:cNvSpPr/>
          <p:nvPr/>
        </p:nvSpPr>
        <p:spPr>
          <a:xfrm>
            <a:off x="3403600" y="800438"/>
            <a:ext cx="6096000" cy="5632311"/>
          </a:xfrm>
          <a:prstGeom prst="rect">
            <a:avLst/>
          </a:prstGeom>
        </p:spPr>
        <p:txBody>
          <a:bodyPr>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Salary data </a:t>
            </a:r>
          </a:p>
          <a:p>
            <a:r>
              <a:rPr lang="en-US" dirty="0">
                <a:solidFill>
                  <a:srgbClr val="0000FF"/>
                </a:solidFill>
                <a:latin typeface="Arial" panose="020B0604020202020204" pitchFamily="34" charset="0"/>
                <a:ea typeface="Times New Roman" panose="02020603050405020304" pitchFamily="18" charset="0"/>
                <a:cs typeface="Times New Roman" panose="02020603050405020304" pitchFamily="18" charset="0"/>
                <a:hlinkClick r:id="rId2"/>
              </a:rPr>
              <a:t>https://www.kaggle.com/hultm28/nba-player-salary-data-2002-2017</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Times New Roman" panose="02020603050405020304" pitchFamily="18" charset="0"/>
                <a:cs typeface="Times New Roman" panose="02020603050405020304" pitchFamily="18" charset="0"/>
              </a:rPr>
              <a:t>Player Stats:</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00FF"/>
                </a:solidFill>
                <a:latin typeface="Arial" panose="020B0604020202020204" pitchFamily="34" charset="0"/>
                <a:ea typeface="Times New Roman" panose="02020603050405020304" pitchFamily="18" charset="0"/>
                <a:cs typeface="Times New Roman" panose="02020603050405020304" pitchFamily="18" charset="0"/>
                <a:hlinkClick r:id="rId3"/>
              </a:rPr>
              <a:t>https://www.kaggle.com/yalcinberkay/nba-matches-dataset-w-player-stats/version/3</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dirty="0">
                <a:latin typeface="Calibri" panose="020F0502020204030204" pitchFamily="34" charset="0"/>
                <a:ea typeface="Calibri" panose="020F0502020204030204" pitchFamily="34" charset="0"/>
                <a:cs typeface="Times New Roman" panose="02020603050405020304" pitchFamily="18" charset="0"/>
              </a:rPr>
              <a:t>Basketball Statistics:</a:t>
            </a:r>
          </a:p>
          <a:p>
            <a:r>
              <a:rPr lang="en-US" dirty="0">
                <a:solidFill>
                  <a:srgbClr val="0000FF"/>
                </a:solidFill>
                <a:latin typeface="Arial" panose="020B0604020202020204" pitchFamily="34" charset="0"/>
                <a:ea typeface="Times New Roman" panose="02020603050405020304" pitchFamily="18" charset="0"/>
                <a:cs typeface="Times New Roman" panose="02020603050405020304" pitchFamily="18" charset="0"/>
                <a:hlinkClick r:id="rId4"/>
              </a:rPr>
              <a:t>https://www.basketball-reference.com/</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dirty="0">
                <a:latin typeface="Calibri" panose="020F0502020204030204" pitchFamily="34" charset="0"/>
                <a:ea typeface="Calibri" panose="020F0502020204030204" pitchFamily="34" charset="0"/>
                <a:cs typeface="Times New Roman" panose="02020603050405020304" pitchFamily="18" charset="0"/>
              </a:rPr>
              <a:t>ESPN:</a:t>
            </a:r>
          </a:p>
          <a:p>
            <a:r>
              <a:rPr lang="en-US" dirty="0">
                <a:solidFill>
                  <a:srgbClr val="0000FF"/>
                </a:solidFill>
                <a:latin typeface="Arial" panose="020B0604020202020204" pitchFamily="34" charset="0"/>
                <a:ea typeface="Times New Roman" panose="02020603050405020304" pitchFamily="18" charset="0"/>
                <a:cs typeface="Times New Roman" panose="02020603050405020304" pitchFamily="18" charset="0"/>
                <a:hlinkClick r:id="rId5"/>
              </a:rPr>
              <a:t>http://www.espn.com/nba/salaries/_/seasontype/4</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dirty="0">
                <a:latin typeface="Calibri" panose="020F0502020204030204" pitchFamily="34" charset="0"/>
                <a:ea typeface="Calibri" panose="020F0502020204030204" pitchFamily="34" charset="0"/>
                <a:cs typeface="Times New Roman" panose="02020603050405020304" pitchFamily="18" charset="0"/>
              </a:rPr>
              <a:t>NBA</a:t>
            </a:r>
          </a:p>
          <a:p>
            <a:r>
              <a:rPr lang="en-US" dirty="0">
                <a:solidFill>
                  <a:srgbClr val="0000FF"/>
                </a:solidFill>
                <a:latin typeface="Arial" panose="020B0604020202020204" pitchFamily="34" charset="0"/>
                <a:ea typeface="Times New Roman" panose="02020603050405020304" pitchFamily="18" charset="0"/>
                <a:cs typeface="Times New Roman" panose="02020603050405020304" pitchFamily="18" charset="0"/>
                <a:hlinkClick r:id="rId6"/>
              </a:rPr>
              <a:t>https://www.statista.com/topics/967/national-basketball-association/</a:t>
            </a:r>
            <a:endParaRPr lang="en-US" dirty="0">
              <a:solidFill>
                <a:srgbClr val="0000FF"/>
              </a:solidFill>
              <a:latin typeface="Arial" panose="020B0604020202020204" pitchFamily="34" charset="0"/>
              <a:ea typeface="Times New Roman" panose="02020603050405020304" pitchFamily="18" charset="0"/>
              <a:cs typeface="Times New Roman" panose="02020603050405020304" pitchFamily="18" charset="0"/>
            </a:endParaRPr>
          </a:p>
          <a:p>
            <a:endPar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endParaRPr>
          </a:p>
          <a:p>
            <a:r>
              <a:rPr lang="en-US" u="sng" dirty="0">
                <a:hlinkClick r:id="rId7"/>
              </a:rPr>
              <a:t>https://www.kaggle.com/sonicp/nba-player-power-influence-and-performance-8c287c</a:t>
            </a:r>
            <a:r>
              <a:rPr lang="en-US" dirty="0">
                <a:effectLst/>
              </a:rPr>
              <a:t>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9403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29488B-6A85-A64D-92F7-071407C14B13}"/>
              </a:ext>
            </a:extLst>
          </p:cNvPr>
          <p:cNvSpPr>
            <a:spLocks noGrp="1"/>
          </p:cNvSpPr>
          <p:nvPr>
            <p:ph type="title"/>
          </p:nvPr>
        </p:nvSpPr>
        <p:spPr/>
        <p:txBody>
          <a:bodyPr/>
          <a:lstStyle/>
          <a:p>
            <a:r>
              <a:rPr lang="en-US" dirty="0"/>
              <a:t>Sources</a:t>
            </a:r>
          </a:p>
        </p:txBody>
      </p:sp>
      <p:sp>
        <p:nvSpPr>
          <p:cNvPr id="6" name="Content Placeholder 5">
            <a:extLst>
              <a:ext uri="{FF2B5EF4-FFF2-40B4-BE49-F238E27FC236}">
                <a16:creationId xmlns:a16="http://schemas.microsoft.com/office/drawing/2014/main" id="{CCC6F236-C174-844B-9732-7C602F9D25BB}"/>
              </a:ext>
            </a:extLst>
          </p:cNvPr>
          <p:cNvSpPr>
            <a:spLocks noGrp="1"/>
          </p:cNvSpPr>
          <p:nvPr>
            <p:ph idx="1"/>
          </p:nvPr>
        </p:nvSpPr>
        <p:spPr/>
        <p:txBody>
          <a:bodyPr/>
          <a:lstStyle/>
          <a:p>
            <a:r>
              <a:rPr lang="en-US" dirty="0">
                <a:hlinkClick r:id="rId2"/>
              </a:rPr>
              <a:t>https://www.kaggle.com/noahgift/social-power-nba#nba_2017_nba_players_with_salary.csv</a:t>
            </a:r>
            <a:endParaRPr lang="en-US" dirty="0"/>
          </a:p>
        </p:txBody>
      </p:sp>
    </p:spTree>
    <p:extLst>
      <p:ext uri="{BB962C8B-B14F-4D97-AF65-F5344CB8AC3E}">
        <p14:creationId xmlns:p14="http://schemas.microsoft.com/office/powerpoint/2010/main" val="2864026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6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B1E316-0ECA-4444-BA03-5AAAD4549ADF}"/>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dirty="0">
                <a:solidFill>
                  <a:srgbClr val="FFFFFF"/>
                </a:solidFill>
                <a:latin typeface="+mj-lt"/>
                <a:ea typeface="+mj-ea"/>
                <a:cs typeface="+mj-cs"/>
              </a:rPr>
              <a:t>NBA Salaries</a:t>
            </a:r>
            <a:endParaRPr lang="en-US" sz="2600" b="1" kern="1200" dirty="0">
              <a:solidFill>
                <a:srgbClr val="FFFFFF"/>
              </a:solidFill>
              <a:latin typeface="+mj-lt"/>
              <a:ea typeface="+mj-ea"/>
              <a:cs typeface="+mj-cs"/>
            </a:endParaRPr>
          </a:p>
        </p:txBody>
      </p:sp>
      <p:sp>
        <p:nvSpPr>
          <p:cNvPr id="9" name="Rectangle 8">
            <a:extLst>
              <a:ext uri="{FF2B5EF4-FFF2-40B4-BE49-F238E27FC236}">
                <a16:creationId xmlns:a16="http://schemas.microsoft.com/office/drawing/2014/main" id="{B857FBCF-A00B-2143-BE25-C4FAEB99EADD}"/>
              </a:ext>
            </a:extLst>
          </p:cNvPr>
          <p:cNvSpPr/>
          <p:nvPr/>
        </p:nvSpPr>
        <p:spPr>
          <a:xfrm>
            <a:off x="4597400" y="1123246"/>
            <a:ext cx="6096000" cy="3970318"/>
          </a:xfrm>
          <a:prstGeom prst="rect">
            <a:avLst/>
          </a:prstGeom>
        </p:spPr>
        <p:txBody>
          <a:bodyPr>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b="1" dirty="0">
                <a:latin typeface="Calibri" panose="020F0502020204030204" pitchFamily="34" charset="0"/>
                <a:ea typeface="Calibri" panose="020F0502020204030204" pitchFamily="34" charset="0"/>
                <a:cs typeface="Times New Roman" panose="02020603050405020304" pitchFamily="18" charset="0"/>
              </a:rPr>
              <a:t>Project Description</a:t>
            </a:r>
            <a:r>
              <a:rPr lang="en-US" dirty="0">
                <a:latin typeface="Calibri" panose="020F0502020204030204" pitchFamily="34" charset="0"/>
                <a:ea typeface="Calibri" panose="020F0502020204030204" pitchFamily="34" charset="0"/>
                <a:cs typeface="Times New Roman" panose="02020603050405020304" pitchFamily="18" charset="0"/>
              </a:rPr>
              <a:t>: Our team is looking to analyze why NBA players have the highest salaries on average of major professional sports leagues. We will compare various factors we believe contribute to NBA player salaries </a:t>
            </a: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b="1" dirty="0">
                <a:latin typeface="Calibri" panose="020F0502020204030204" pitchFamily="34" charset="0"/>
                <a:ea typeface="Calibri" panose="020F0502020204030204" pitchFamily="34" charset="0"/>
                <a:cs typeface="Times New Roman" panose="02020603050405020304" pitchFamily="18" charset="0"/>
              </a:rPr>
              <a:t>Research Questions to Answer:</a:t>
            </a: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indent="-3429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Why do NBA players on average have the highest salaries?</a:t>
            </a:r>
          </a:p>
          <a:p>
            <a:pPr marL="342900" indent="-342900">
              <a:buFont typeface="+mj-lt"/>
              <a:buAutoNum type="arabicPeriod"/>
            </a:pPr>
            <a:r>
              <a:rPr lang="en-US" dirty="0"/>
              <a:t>What attributes contribute to the salaries of NBA players?</a:t>
            </a:r>
          </a:p>
          <a:p>
            <a:pPr marL="857250" lvl="1" indent="-400050">
              <a:buFont typeface="+mj-lt"/>
              <a:buAutoNum type="romanLcPeriod"/>
            </a:pPr>
            <a:r>
              <a:rPr lang="en-US" dirty="0">
                <a:latin typeface="Calibri" panose="020F0502020204030204" pitchFamily="34" charset="0"/>
                <a:ea typeface="Calibri" panose="020F0502020204030204" pitchFamily="34" charset="0"/>
                <a:cs typeface="Times New Roman" panose="02020603050405020304" pitchFamily="18" charset="0"/>
              </a:rPr>
              <a:t>Salary Cap</a:t>
            </a:r>
          </a:p>
          <a:p>
            <a:pPr marL="857250" lvl="1" indent="-400050">
              <a:buFont typeface="+mj-lt"/>
              <a:buAutoNum type="romanLcPeriod"/>
            </a:pPr>
            <a:r>
              <a:rPr lang="en-US" dirty="0">
                <a:latin typeface="Calibri" panose="020F0502020204030204" pitchFamily="34" charset="0"/>
                <a:ea typeface="Calibri" panose="020F0502020204030204" pitchFamily="34" charset="0"/>
                <a:cs typeface="Times New Roman" panose="02020603050405020304" pitchFamily="18" charset="0"/>
              </a:rPr>
              <a:t>Age</a:t>
            </a:r>
          </a:p>
          <a:p>
            <a:pPr marL="857250" lvl="1" indent="-400050">
              <a:buFont typeface="+mj-lt"/>
              <a:buAutoNum type="romanLcPeriod"/>
            </a:pPr>
            <a:r>
              <a:rPr lang="en-US" dirty="0">
                <a:latin typeface="Calibri" panose="020F0502020204030204" pitchFamily="34" charset="0"/>
                <a:ea typeface="Calibri" panose="020F0502020204030204" pitchFamily="34" charset="0"/>
                <a:cs typeface="Times New Roman" panose="02020603050405020304" pitchFamily="18" charset="0"/>
              </a:rPr>
              <a:t>Position</a:t>
            </a:r>
          </a:p>
          <a:p>
            <a:pPr marL="857250" lvl="1" indent="-400050">
              <a:buFont typeface="+mj-lt"/>
              <a:buAutoNum type="romanLcPeriod"/>
            </a:pPr>
            <a:r>
              <a:rPr lang="en-US" dirty="0">
                <a:latin typeface="Calibri" panose="020F0502020204030204" pitchFamily="34" charset="0"/>
                <a:ea typeface="Calibri" panose="020F0502020204030204" pitchFamily="34" charset="0"/>
                <a:cs typeface="Times New Roman" panose="02020603050405020304" pitchFamily="18" charset="0"/>
              </a:rPr>
              <a:t>Social Media</a:t>
            </a:r>
          </a:p>
        </p:txBody>
      </p:sp>
    </p:spTree>
    <p:extLst>
      <p:ext uri="{BB962C8B-B14F-4D97-AF65-F5344CB8AC3E}">
        <p14:creationId xmlns:p14="http://schemas.microsoft.com/office/powerpoint/2010/main" val="4197833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6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B1E316-0ECA-4444-BA03-5AAAD4549ADF}"/>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a:solidFill>
                  <a:srgbClr val="FFFFFF"/>
                </a:solidFill>
                <a:latin typeface="+mj-lt"/>
                <a:ea typeface="+mj-ea"/>
                <a:cs typeface="+mj-cs"/>
              </a:rPr>
              <a:t>2016</a:t>
            </a:r>
          </a:p>
        </p:txBody>
      </p:sp>
      <p:pic>
        <p:nvPicPr>
          <p:cNvPr id="5" name="Picture 4">
            <a:extLst>
              <a:ext uri="{FF2B5EF4-FFF2-40B4-BE49-F238E27FC236}">
                <a16:creationId xmlns:a16="http://schemas.microsoft.com/office/drawing/2014/main" id="{F1695636-53F5-7945-9E97-AEBBF0EEE68C}"/>
              </a:ext>
            </a:extLst>
          </p:cNvPr>
          <p:cNvPicPr>
            <a:picLocks noChangeAspect="1"/>
          </p:cNvPicPr>
          <p:nvPr/>
        </p:nvPicPr>
        <p:blipFill>
          <a:blip r:embed="rId3"/>
          <a:stretch>
            <a:fillRect/>
          </a:stretch>
        </p:blipFill>
        <p:spPr>
          <a:xfrm>
            <a:off x="4038600" y="1342728"/>
            <a:ext cx="7188199" cy="4169155"/>
          </a:xfrm>
          <a:prstGeom prst="rect">
            <a:avLst/>
          </a:prstGeom>
        </p:spPr>
      </p:pic>
    </p:spTree>
    <p:extLst>
      <p:ext uri="{BB962C8B-B14F-4D97-AF65-F5344CB8AC3E}">
        <p14:creationId xmlns:p14="http://schemas.microsoft.com/office/powerpoint/2010/main" val="4029668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6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B1E316-0ECA-4444-BA03-5AAAD4549ADF}"/>
              </a:ext>
            </a:extLst>
          </p:cNvPr>
          <p:cNvSpPr txBox="1"/>
          <p:nvPr/>
        </p:nvSpPr>
        <p:spPr>
          <a:xfrm>
            <a:off x="420314" y="1546152"/>
            <a:ext cx="2013557" cy="175432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solidFill>
                  <a:srgbClr val="FFFFFF"/>
                </a:solidFill>
                <a:latin typeface="+mj-lt"/>
                <a:ea typeface="+mj-ea"/>
                <a:cs typeface="+mj-cs"/>
              </a:rPr>
              <a:t>2017</a:t>
            </a:r>
          </a:p>
        </p:txBody>
      </p:sp>
      <p:sp>
        <p:nvSpPr>
          <p:cNvPr id="7" name="Rectangle 6">
            <a:extLst>
              <a:ext uri="{FF2B5EF4-FFF2-40B4-BE49-F238E27FC236}">
                <a16:creationId xmlns:a16="http://schemas.microsoft.com/office/drawing/2014/main" id="{36E7E65C-5ADE-044B-956A-EC686E05DCAF}"/>
              </a:ext>
            </a:extLst>
          </p:cNvPr>
          <p:cNvSpPr/>
          <p:nvPr/>
        </p:nvSpPr>
        <p:spPr>
          <a:xfrm>
            <a:off x="5178019" y="694777"/>
            <a:ext cx="6096000" cy="1200329"/>
          </a:xfrm>
          <a:prstGeom prst="rect">
            <a:avLst/>
          </a:prstGeom>
        </p:spPr>
        <p:txBody>
          <a:bodyPr>
            <a:spAutoFit/>
          </a:bodyPr>
          <a:lstStyle/>
          <a:p>
            <a:r>
              <a:rPr lang="en-US" b="0" i="0" u="none" strike="noStrike" dirty="0">
                <a:solidFill>
                  <a:srgbClr val="333333"/>
                </a:solidFill>
                <a:effectLst/>
                <a:latin typeface="Georgia" panose="02040502050405020303" pitchFamily="18" charset="0"/>
              </a:rPr>
              <a:t>Salaries are soaring in team sports thanks to blockbuster TV contracts both locally and nationally, but the players at the very top of the earnings food chain separate themselves by what they make from endorsements.</a:t>
            </a:r>
            <a:endParaRPr lang="en-US" dirty="0"/>
          </a:p>
        </p:txBody>
      </p:sp>
      <p:sp>
        <p:nvSpPr>
          <p:cNvPr id="8" name="Rectangle 7">
            <a:extLst>
              <a:ext uri="{FF2B5EF4-FFF2-40B4-BE49-F238E27FC236}">
                <a16:creationId xmlns:a16="http://schemas.microsoft.com/office/drawing/2014/main" id="{E1C3E2E1-710B-5744-B680-12871BC0F1F1}"/>
              </a:ext>
            </a:extLst>
          </p:cNvPr>
          <p:cNvSpPr/>
          <p:nvPr/>
        </p:nvSpPr>
        <p:spPr>
          <a:xfrm>
            <a:off x="5178019" y="1989155"/>
            <a:ext cx="6096000" cy="1754326"/>
          </a:xfrm>
          <a:prstGeom prst="rect">
            <a:avLst/>
          </a:prstGeom>
        </p:spPr>
        <p:txBody>
          <a:bodyPr>
            <a:spAutoFit/>
          </a:bodyPr>
          <a:lstStyle/>
          <a:p>
            <a:r>
              <a:rPr lang="en-US" b="0" i="0" u="none" strike="noStrike" dirty="0">
                <a:solidFill>
                  <a:srgbClr val="333333"/>
                </a:solidFill>
                <a:effectLst/>
                <a:latin typeface="Georgia" panose="02040502050405020303" pitchFamily="18" charset="0"/>
              </a:rPr>
              <a:t>The five highest-paid athletes, Ronaldo, LeBron James, Lionel Messi, Roger Federer and Kevin Durant all generate more than $25 million annually from sponsors. In addition to their athletic achievements, the appeal of this group for marketers is a function of the global sports they play.</a:t>
            </a:r>
            <a:endParaRPr lang="en-US" dirty="0"/>
          </a:p>
        </p:txBody>
      </p:sp>
      <p:sp>
        <p:nvSpPr>
          <p:cNvPr id="9" name="TextBox 8">
            <a:extLst>
              <a:ext uri="{FF2B5EF4-FFF2-40B4-BE49-F238E27FC236}">
                <a16:creationId xmlns:a16="http://schemas.microsoft.com/office/drawing/2014/main" id="{E31332DD-2B8A-6B41-BD47-15A217BF3298}"/>
              </a:ext>
            </a:extLst>
          </p:cNvPr>
          <p:cNvSpPr txBox="1"/>
          <p:nvPr/>
        </p:nvSpPr>
        <p:spPr>
          <a:xfrm>
            <a:off x="2160499" y="110002"/>
            <a:ext cx="3935501" cy="584775"/>
          </a:xfrm>
          <a:prstGeom prst="rect">
            <a:avLst/>
          </a:prstGeom>
          <a:noFill/>
        </p:spPr>
        <p:txBody>
          <a:bodyPr wrap="none" rtlCol="0">
            <a:spAutoFit/>
          </a:bodyPr>
          <a:lstStyle/>
          <a:p>
            <a:r>
              <a:rPr lang="en-US" sz="3200" b="1" dirty="0"/>
              <a:t>Top Athletes by Salary</a:t>
            </a:r>
          </a:p>
        </p:txBody>
      </p:sp>
      <p:pic>
        <p:nvPicPr>
          <p:cNvPr id="10" name="Picture 9">
            <a:extLst>
              <a:ext uri="{FF2B5EF4-FFF2-40B4-BE49-F238E27FC236}">
                <a16:creationId xmlns:a16="http://schemas.microsoft.com/office/drawing/2014/main" id="{42B2471D-334D-6143-9B52-1730272FFA32}"/>
              </a:ext>
            </a:extLst>
          </p:cNvPr>
          <p:cNvPicPr>
            <a:picLocks noChangeAspect="1"/>
          </p:cNvPicPr>
          <p:nvPr/>
        </p:nvPicPr>
        <p:blipFill>
          <a:blip r:embed="rId3"/>
          <a:stretch>
            <a:fillRect/>
          </a:stretch>
        </p:blipFill>
        <p:spPr>
          <a:xfrm>
            <a:off x="2013557" y="3837531"/>
            <a:ext cx="8585200" cy="2705100"/>
          </a:xfrm>
          <a:prstGeom prst="rect">
            <a:avLst/>
          </a:prstGeom>
        </p:spPr>
      </p:pic>
    </p:spTree>
    <p:extLst>
      <p:ext uri="{BB962C8B-B14F-4D97-AF65-F5344CB8AC3E}">
        <p14:creationId xmlns:p14="http://schemas.microsoft.com/office/powerpoint/2010/main" val="1776433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6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B1E316-0ECA-4444-BA03-5AAAD4549ADF}"/>
              </a:ext>
            </a:extLst>
          </p:cNvPr>
          <p:cNvSpPr txBox="1"/>
          <p:nvPr/>
        </p:nvSpPr>
        <p:spPr>
          <a:xfrm>
            <a:off x="420314" y="1546152"/>
            <a:ext cx="2013557" cy="175432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solidFill>
                  <a:srgbClr val="FFFFFF"/>
                </a:solidFill>
                <a:latin typeface="+mj-lt"/>
                <a:ea typeface="+mj-ea"/>
                <a:cs typeface="+mj-cs"/>
              </a:rPr>
              <a:t>2017</a:t>
            </a:r>
          </a:p>
        </p:txBody>
      </p:sp>
      <p:sp>
        <p:nvSpPr>
          <p:cNvPr id="9" name="TextBox 8">
            <a:extLst>
              <a:ext uri="{FF2B5EF4-FFF2-40B4-BE49-F238E27FC236}">
                <a16:creationId xmlns:a16="http://schemas.microsoft.com/office/drawing/2014/main" id="{E31332DD-2B8A-6B41-BD47-15A217BF3298}"/>
              </a:ext>
            </a:extLst>
          </p:cNvPr>
          <p:cNvSpPr txBox="1"/>
          <p:nvPr/>
        </p:nvSpPr>
        <p:spPr>
          <a:xfrm>
            <a:off x="2150665" y="380255"/>
            <a:ext cx="4643835" cy="584775"/>
          </a:xfrm>
          <a:prstGeom prst="rect">
            <a:avLst/>
          </a:prstGeom>
          <a:noFill/>
        </p:spPr>
        <p:txBody>
          <a:bodyPr wrap="none" rtlCol="0">
            <a:spAutoFit/>
          </a:bodyPr>
          <a:lstStyle/>
          <a:p>
            <a:r>
              <a:rPr lang="en-US" sz="3200" b="1" dirty="0"/>
              <a:t>Top Paid Athletes by Sport</a:t>
            </a:r>
          </a:p>
        </p:txBody>
      </p:sp>
      <p:pic>
        <p:nvPicPr>
          <p:cNvPr id="2" name="Picture 1">
            <a:extLst>
              <a:ext uri="{FF2B5EF4-FFF2-40B4-BE49-F238E27FC236}">
                <a16:creationId xmlns:a16="http://schemas.microsoft.com/office/drawing/2014/main" id="{C86BB245-3783-D546-A56C-88DF8779AE53}"/>
              </a:ext>
            </a:extLst>
          </p:cNvPr>
          <p:cNvPicPr>
            <a:picLocks noChangeAspect="1"/>
          </p:cNvPicPr>
          <p:nvPr/>
        </p:nvPicPr>
        <p:blipFill>
          <a:blip r:embed="rId3"/>
          <a:stretch>
            <a:fillRect/>
          </a:stretch>
        </p:blipFill>
        <p:spPr>
          <a:xfrm>
            <a:off x="2990850" y="1345284"/>
            <a:ext cx="7607300" cy="4356100"/>
          </a:xfrm>
          <a:prstGeom prst="rect">
            <a:avLst/>
          </a:prstGeom>
        </p:spPr>
      </p:pic>
    </p:spTree>
    <p:extLst>
      <p:ext uri="{BB962C8B-B14F-4D97-AF65-F5344CB8AC3E}">
        <p14:creationId xmlns:p14="http://schemas.microsoft.com/office/powerpoint/2010/main" val="577852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F13CBAF-0BC2-BA47-8B4B-DBA9EF796670}"/>
              </a:ext>
            </a:extLst>
          </p:cNvPr>
          <p:cNvPicPr>
            <a:picLocks noChangeAspect="1"/>
          </p:cNvPicPr>
          <p:nvPr/>
        </p:nvPicPr>
        <p:blipFill rotWithShape="1">
          <a:blip r:embed="rId3"/>
          <a:srcRect t="12645" b="9409"/>
          <a:stretch/>
        </p:blipFill>
        <p:spPr>
          <a:xfrm>
            <a:off x="0" y="0"/>
            <a:ext cx="12192000" cy="6858000"/>
          </a:xfrm>
          <a:prstGeom prst="rect">
            <a:avLst/>
          </a:prstGeom>
          <a:effectLst>
            <a:glow rad="127000">
              <a:schemeClr val="accent1">
                <a:alpha val="10000"/>
              </a:schemeClr>
            </a:glow>
          </a:effectLst>
        </p:spPr>
      </p:pic>
      <p:sp>
        <p:nvSpPr>
          <p:cNvPr id="2" name="Rectangle 1">
            <a:extLst>
              <a:ext uri="{FF2B5EF4-FFF2-40B4-BE49-F238E27FC236}">
                <a16:creationId xmlns:a16="http://schemas.microsoft.com/office/drawing/2014/main" id="{6E05081D-B4A1-684E-A774-B988E9B48AFD}"/>
              </a:ext>
            </a:extLst>
          </p:cNvPr>
          <p:cNvSpPr/>
          <p:nvPr/>
        </p:nvSpPr>
        <p:spPr>
          <a:xfrm>
            <a:off x="2340863" y="3201857"/>
            <a:ext cx="9627870" cy="1569660"/>
          </a:xfrm>
          <a:prstGeom prst="rect">
            <a:avLst/>
          </a:prstGeom>
          <a:solidFill>
            <a:schemeClr val="accent6">
              <a:lumMod val="20000"/>
              <a:lumOff val="80000"/>
            </a:schemeClr>
          </a:solidFill>
        </p:spPr>
        <p:txBody>
          <a:bodyPr wrap="square">
            <a:spAutoFit/>
          </a:bodyPr>
          <a:lstStyle/>
          <a:p>
            <a:r>
              <a:rPr lang="en-US" sz="3200" dirty="0">
                <a:latin typeface="Calibri" panose="020F0502020204030204" pitchFamily="34" charset="0"/>
                <a:ea typeface="Calibri" panose="020F0502020204030204" pitchFamily="34" charset="0"/>
                <a:cs typeface="Times New Roman" panose="02020603050405020304" pitchFamily="18" charset="0"/>
              </a:rPr>
              <a:t>There is no denying the numbers!! Although the NFL generates the most revenue. </a:t>
            </a:r>
            <a:r>
              <a:rPr lang="en-US" sz="3200" b="1" dirty="0">
                <a:latin typeface="Calibri" panose="020F0502020204030204" pitchFamily="34" charset="0"/>
                <a:ea typeface="Calibri" panose="020F0502020204030204" pitchFamily="34" charset="0"/>
                <a:cs typeface="Times New Roman" panose="02020603050405020304" pitchFamily="18" charset="0"/>
              </a:rPr>
              <a:t>NBA</a:t>
            </a:r>
            <a:r>
              <a:rPr lang="en-US" sz="3200" dirty="0">
                <a:latin typeface="Calibri" panose="020F0502020204030204" pitchFamily="34" charset="0"/>
                <a:ea typeface="Calibri" panose="020F0502020204030204" pitchFamily="34" charset="0"/>
                <a:cs typeface="Times New Roman" panose="02020603050405020304" pitchFamily="18" charset="0"/>
              </a:rPr>
              <a:t> players on average  have the highest salaries!</a:t>
            </a:r>
          </a:p>
        </p:txBody>
      </p:sp>
      <p:pic>
        <p:nvPicPr>
          <p:cNvPr id="5" name="Picture 4">
            <a:extLst>
              <a:ext uri="{FF2B5EF4-FFF2-40B4-BE49-F238E27FC236}">
                <a16:creationId xmlns:a16="http://schemas.microsoft.com/office/drawing/2014/main" id="{182BF163-0F97-2E4A-89A9-4408E5448543}"/>
              </a:ext>
            </a:extLst>
          </p:cNvPr>
          <p:cNvPicPr>
            <a:picLocks noChangeAspect="1"/>
          </p:cNvPicPr>
          <p:nvPr/>
        </p:nvPicPr>
        <p:blipFill>
          <a:blip r:embed="rId4"/>
          <a:stretch>
            <a:fillRect/>
          </a:stretch>
        </p:blipFill>
        <p:spPr>
          <a:xfrm>
            <a:off x="246802" y="429500"/>
            <a:ext cx="4024241" cy="2999500"/>
          </a:xfrm>
          <a:prstGeom prst="rect">
            <a:avLst/>
          </a:prstGeom>
          <a:effectLst>
            <a:softEdge rad="190500"/>
          </a:effectLst>
        </p:spPr>
      </p:pic>
      <p:pic>
        <p:nvPicPr>
          <p:cNvPr id="11" name="Picture 10">
            <a:extLst>
              <a:ext uri="{FF2B5EF4-FFF2-40B4-BE49-F238E27FC236}">
                <a16:creationId xmlns:a16="http://schemas.microsoft.com/office/drawing/2014/main" id="{EE930FC8-45AE-914E-8935-D6DC3D9CD161}"/>
              </a:ext>
            </a:extLst>
          </p:cNvPr>
          <p:cNvPicPr>
            <a:picLocks noChangeAspect="1"/>
          </p:cNvPicPr>
          <p:nvPr/>
        </p:nvPicPr>
        <p:blipFill rotWithShape="1">
          <a:blip r:embed="rId5"/>
          <a:srcRect r="23486" b="29376"/>
          <a:stretch/>
        </p:blipFill>
        <p:spPr>
          <a:xfrm>
            <a:off x="-81940" y="4364560"/>
            <a:ext cx="2340863" cy="1438377"/>
          </a:xfrm>
          <a:prstGeom prst="rect">
            <a:avLst/>
          </a:prstGeom>
          <a:effectLst>
            <a:softEdge rad="254000"/>
          </a:effectLst>
        </p:spPr>
      </p:pic>
    </p:spTree>
    <p:extLst>
      <p:ext uri="{BB962C8B-B14F-4D97-AF65-F5344CB8AC3E}">
        <p14:creationId xmlns:p14="http://schemas.microsoft.com/office/powerpoint/2010/main" val="732967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F13CBAF-0BC2-BA47-8B4B-DBA9EF796670}"/>
              </a:ext>
            </a:extLst>
          </p:cNvPr>
          <p:cNvPicPr>
            <a:picLocks noChangeAspect="1"/>
          </p:cNvPicPr>
          <p:nvPr/>
        </p:nvPicPr>
        <p:blipFill rotWithShape="1">
          <a:blip r:embed="rId3"/>
          <a:srcRect t="12645" b="9409"/>
          <a:stretch/>
        </p:blipFill>
        <p:spPr>
          <a:xfrm>
            <a:off x="0" y="0"/>
            <a:ext cx="12192000" cy="6858000"/>
          </a:xfrm>
          <a:prstGeom prst="rect">
            <a:avLst/>
          </a:prstGeom>
          <a:effectLst>
            <a:glow rad="127000">
              <a:schemeClr val="accent1">
                <a:alpha val="10000"/>
              </a:schemeClr>
            </a:glow>
          </a:effectLst>
        </p:spPr>
      </p:pic>
      <p:sp>
        <p:nvSpPr>
          <p:cNvPr id="2" name="Rectangle 1">
            <a:extLst>
              <a:ext uri="{FF2B5EF4-FFF2-40B4-BE49-F238E27FC236}">
                <a16:creationId xmlns:a16="http://schemas.microsoft.com/office/drawing/2014/main" id="{6E05081D-B4A1-684E-A774-B988E9B48AFD}"/>
              </a:ext>
            </a:extLst>
          </p:cNvPr>
          <p:cNvSpPr/>
          <p:nvPr/>
        </p:nvSpPr>
        <p:spPr>
          <a:xfrm>
            <a:off x="4525740" y="964050"/>
            <a:ext cx="6790437" cy="4031873"/>
          </a:xfrm>
          <a:prstGeom prst="rect">
            <a:avLst/>
          </a:prstGeom>
          <a:solidFill>
            <a:schemeClr val="accent6">
              <a:lumMod val="20000"/>
              <a:lumOff val="80000"/>
            </a:schemeClr>
          </a:solidFill>
        </p:spPr>
        <p:txBody>
          <a:bodyPr wrap="square">
            <a:spAutoFit/>
          </a:bodyPr>
          <a:lstStyle/>
          <a:p>
            <a:r>
              <a:rPr lang="en-US" sz="3200" dirty="0">
                <a:latin typeface="Calibri" panose="020F0502020204030204" pitchFamily="34" charset="0"/>
                <a:ea typeface="Calibri" panose="020F0502020204030204" pitchFamily="34" charset="0"/>
                <a:cs typeface="Times New Roman" panose="02020603050405020304" pitchFamily="18" charset="0"/>
              </a:rPr>
              <a:t>Let’s analyze the factors that contribute to NBA player salary</a:t>
            </a:r>
          </a:p>
          <a:p>
            <a:pPr marL="971550" lvl="1" indent="-514350">
              <a:buFont typeface="+mj-lt"/>
              <a:buAutoNum type="arabicPeriod"/>
            </a:pPr>
            <a:r>
              <a:rPr lang="en-US" sz="3200" dirty="0">
                <a:latin typeface="Calibri" panose="020F0502020204030204" pitchFamily="34" charset="0"/>
                <a:ea typeface="Calibri" panose="020F0502020204030204" pitchFamily="34" charset="0"/>
                <a:cs typeface="Times New Roman" panose="02020603050405020304" pitchFamily="18" charset="0"/>
              </a:rPr>
              <a:t>Salary Cap</a:t>
            </a:r>
          </a:p>
          <a:p>
            <a:pPr marL="971550" lvl="1" indent="-514350">
              <a:buFont typeface="+mj-lt"/>
              <a:buAutoNum type="arabicPeriod"/>
            </a:pPr>
            <a:r>
              <a:rPr lang="en-US" sz="3200" dirty="0">
                <a:latin typeface="Calibri" panose="020F0502020204030204" pitchFamily="34" charset="0"/>
                <a:ea typeface="Calibri" panose="020F0502020204030204" pitchFamily="34" charset="0"/>
                <a:cs typeface="Times New Roman" panose="02020603050405020304" pitchFamily="18" charset="0"/>
              </a:rPr>
              <a:t>Player Age</a:t>
            </a:r>
          </a:p>
          <a:p>
            <a:pPr marL="971550" lvl="1" indent="-514350">
              <a:buFont typeface="+mj-lt"/>
              <a:buAutoNum type="arabicPeriod"/>
            </a:pPr>
            <a:r>
              <a:rPr lang="en-US" sz="3200" dirty="0">
                <a:latin typeface="Calibri" panose="020F0502020204030204" pitchFamily="34" charset="0"/>
                <a:ea typeface="Calibri" panose="020F0502020204030204" pitchFamily="34" charset="0"/>
                <a:cs typeface="Times New Roman" panose="02020603050405020304" pitchFamily="18" charset="0"/>
              </a:rPr>
              <a:t>Player Position</a:t>
            </a:r>
          </a:p>
          <a:p>
            <a:pPr marL="971550" lvl="1" indent="-514350">
              <a:buFont typeface="+mj-lt"/>
              <a:buAutoNum type="arabicPeriod"/>
            </a:pPr>
            <a:r>
              <a:rPr lang="en-US" sz="3200" dirty="0">
                <a:latin typeface="Calibri" panose="020F0502020204030204" pitchFamily="34" charset="0"/>
                <a:ea typeface="Calibri" panose="020F0502020204030204" pitchFamily="34" charset="0"/>
                <a:cs typeface="Times New Roman" panose="02020603050405020304" pitchFamily="18" charset="0"/>
              </a:rPr>
              <a:t>Player Game Performance Factors</a:t>
            </a:r>
          </a:p>
          <a:p>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sz="3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82BF163-0F97-2E4A-89A9-4408E5448543}"/>
              </a:ext>
            </a:extLst>
          </p:cNvPr>
          <p:cNvPicPr>
            <a:picLocks noChangeAspect="1"/>
          </p:cNvPicPr>
          <p:nvPr/>
        </p:nvPicPr>
        <p:blipFill>
          <a:blip r:embed="rId4"/>
          <a:stretch>
            <a:fillRect/>
          </a:stretch>
        </p:blipFill>
        <p:spPr>
          <a:xfrm>
            <a:off x="246802" y="429500"/>
            <a:ext cx="4024241" cy="2999500"/>
          </a:xfrm>
          <a:prstGeom prst="rect">
            <a:avLst/>
          </a:prstGeom>
          <a:effectLst>
            <a:softEdge rad="190500"/>
          </a:effectLst>
        </p:spPr>
      </p:pic>
      <p:pic>
        <p:nvPicPr>
          <p:cNvPr id="11" name="Picture 10">
            <a:extLst>
              <a:ext uri="{FF2B5EF4-FFF2-40B4-BE49-F238E27FC236}">
                <a16:creationId xmlns:a16="http://schemas.microsoft.com/office/drawing/2014/main" id="{EE930FC8-45AE-914E-8935-D6DC3D9CD161}"/>
              </a:ext>
            </a:extLst>
          </p:cNvPr>
          <p:cNvPicPr>
            <a:picLocks noChangeAspect="1"/>
          </p:cNvPicPr>
          <p:nvPr/>
        </p:nvPicPr>
        <p:blipFill rotWithShape="1">
          <a:blip r:embed="rId5"/>
          <a:srcRect r="23486" b="29376"/>
          <a:stretch/>
        </p:blipFill>
        <p:spPr>
          <a:xfrm>
            <a:off x="-81940" y="4364560"/>
            <a:ext cx="2340863" cy="1438377"/>
          </a:xfrm>
          <a:prstGeom prst="rect">
            <a:avLst/>
          </a:prstGeom>
          <a:effectLst>
            <a:softEdge rad="254000"/>
          </a:effectLst>
        </p:spPr>
      </p:pic>
    </p:spTree>
    <p:extLst>
      <p:ext uri="{BB962C8B-B14F-4D97-AF65-F5344CB8AC3E}">
        <p14:creationId xmlns:p14="http://schemas.microsoft.com/office/powerpoint/2010/main" val="2559951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DDE7A-D0A7-4B00-8CC4-01C45AF6B77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b="1" kern="1200">
                <a:latin typeface="+mn-lt"/>
                <a:ea typeface="+mj-ea"/>
                <a:cs typeface="+mj-cs"/>
              </a:rPr>
              <a:t>Salary Cap</a:t>
            </a:r>
          </a:p>
        </p:txBody>
      </p:sp>
      <p:sp>
        <p:nvSpPr>
          <p:cNvPr id="20" name="Content Placeholder 19">
            <a:extLst>
              <a:ext uri="{FF2B5EF4-FFF2-40B4-BE49-F238E27FC236}">
                <a16:creationId xmlns:a16="http://schemas.microsoft.com/office/drawing/2014/main" id="{91103AE2-F288-4245-9966-80AD32C1E558}"/>
              </a:ext>
            </a:extLst>
          </p:cNvPr>
          <p:cNvSpPr>
            <a:spLocks noGrp="1"/>
          </p:cNvSpPr>
          <p:nvPr>
            <p:ph idx="1"/>
          </p:nvPr>
        </p:nvSpPr>
        <p:spPr>
          <a:xfrm>
            <a:off x="643468" y="2638043"/>
            <a:ext cx="3363974" cy="3415623"/>
          </a:xfrm>
        </p:spPr>
        <p:txBody>
          <a:bodyPr>
            <a:noAutofit/>
          </a:bodyPr>
          <a:lstStyle/>
          <a:p>
            <a:r>
              <a:rPr lang="en-US" sz="1800" dirty="0"/>
              <a:t>Salary cap is derived from basketball-related income, or BRI which includes revenue from ticket sales, TV rights, merchandise sales, championship parades and etc...Please keep in mind that there are many rules and regulations that go into a player's contracts. </a:t>
            </a:r>
          </a:p>
          <a:p>
            <a:r>
              <a:rPr lang="en-US" sz="1800" dirty="0"/>
              <a:t>One of the questions we would like to answer is whether salary cap is a good predictor of player income? </a:t>
            </a:r>
          </a:p>
        </p:txBody>
      </p:sp>
      <p:pic>
        <p:nvPicPr>
          <p:cNvPr id="9" name="Content Placeholder 8" descr="A picture containing writing implement, stationary, pencil&#10;&#10;Description automatically generated">
            <a:extLst>
              <a:ext uri="{FF2B5EF4-FFF2-40B4-BE49-F238E27FC236}">
                <a16:creationId xmlns:a16="http://schemas.microsoft.com/office/drawing/2014/main" id="{481ABFEA-9CC5-4B84-A77E-AA6FD9C67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223305"/>
            <a:ext cx="6250769" cy="4250522"/>
          </a:xfrm>
          <a:prstGeom prst="rect">
            <a:avLst/>
          </a:prstGeom>
        </p:spPr>
      </p:pic>
    </p:spTree>
    <p:extLst>
      <p:ext uri="{BB962C8B-B14F-4D97-AF65-F5344CB8AC3E}">
        <p14:creationId xmlns:p14="http://schemas.microsoft.com/office/powerpoint/2010/main" val="240792123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902</Words>
  <Application>Microsoft Macintosh PowerPoint</Application>
  <PresentationFormat>Widescreen</PresentationFormat>
  <Paragraphs>115</Paragraphs>
  <Slides>26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Georgia</vt:lpstr>
      <vt:lpstr>Times New Roman</vt:lpstr>
      <vt:lpstr>Office Theme</vt:lpstr>
      <vt:lpstr>Dream Team NBA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Salary Cap</vt:lpstr>
      <vt:lpstr>Salary Cap</vt:lpstr>
      <vt:lpstr>PowerPoint Presentation</vt:lpstr>
      <vt:lpstr>Box Plot by Position</vt:lpstr>
      <vt:lpstr>PowerPoint Presentation</vt:lpstr>
      <vt:lpstr>PowerPoint Presentation</vt:lpstr>
      <vt:lpstr>Centers’ Salary Distribution</vt:lpstr>
      <vt:lpstr>Power Forwards’ Salary Distribution</vt:lpstr>
      <vt:lpstr>Small Forwards’ Salary Distribution</vt:lpstr>
      <vt:lpstr>Point Guards’ Salary Distribution</vt:lpstr>
      <vt:lpstr>Shooting Guards’ Salary Distribution</vt:lpstr>
      <vt:lpstr>When we compare the average salary of all NBA player with that of the top 10 players and the bottom 10 players, we can see that there is a large disparity in the average salaries. Our goal was to investigate whether certain factors contributed to a players salary earnings. </vt:lpstr>
      <vt:lpstr>The correlation between player salary and minutes played per game is 0.6 which indicates that there is a moderate correlation between the two factors.</vt:lpstr>
      <vt:lpstr>The correlation between player salary and Twitter followers is 0.22 which indicates that there is a very weak correlation between the two factors. From the data analysis is appears that Twitter usage does not have an impact on player salary.</vt:lpstr>
      <vt:lpstr>The correlation between player salary and points per game is 0.61, which indicates that there is a moderate correlation between the two factors.</vt:lpstr>
      <vt:lpstr>PowerPoint Presentation</vt:lpstr>
      <vt:lpstr>Appendix</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 Team NBA Insights</dc:title>
  <dc:creator>Mary Brown</dc:creator>
  <cp:lastModifiedBy>Mary Brown</cp:lastModifiedBy>
  <cp:revision>4</cp:revision>
  <dcterms:created xsi:type="dcterms:W3CDTF">2019-09-30T04:39:41Z</dcterms:created>
  <dcterms:modified xsi:type="dcterms:W3CDTF">2019-09-30T05:14:26Z</dcterms:modified>
</cp:coreProperties>
</file>